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handoutMasterIdLst>
    <p:handoutMasterId r:id="rId22"/>
  </p:handoutMasterIdLst>
  <p:sldIdLst>
    <p:sldId id="277" r:id="rId2"/>
    <p:sldId id="288" r:id="rId3"/>
    <p:sldId id="256" r:id="rId4"/>
    <p:sldId id="257" r:id="rId5"/>
    <p:sldId id="258" r:id="rId6"/>
    <p:sldId id="273" r:id="rId7"/>
    <p:sldId id="276" r:id="rId8"/>
    <p:sldId id="270" r:id="rId9"/>
    <p:sldId id="272" r:id="rId10"/>
    <p:sldId id="284" r:id="rId11"/>
    <p:sldId id="285" r:id="rId12"/>
    <p:sldId id="278" r:id="rId13"/>
    <p:sldId id="279" r:id="rId14"/>
    <p:sldId id="280" r:id="rId15"/>
    <p:sldId id="286" r:id="rId16"/>
    <p:sldId id="287" r:id="rId17"/>
    <p:sldId id="281" r:id="rId18"/>
    <p:sldId id="282" r:id="rId19"/>
    <p:sldId id="283" r:id="rId20"/>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3177" tIns="46589" rIns="93177" bIns="46589" rtlCol="0"/>
          <a:lstStyle>
            <a:lvl1pPr algn="r">
              <a:defRPr sz="1200"/>
            </a:lvl1pPr>
          </a:lstStyle>
          <a:p>
            <a:fld id="{32757EC1-6E78-4106-A259-7CD2BD362111}" type="datetimeFigureOut">
              <a:rPr lang="en-US" smtClean="0"/>
              <a:t>11/3/2014</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3177" tIns="46589" rIns="93177" bIns="46589" rtlCol="0" anchor="b"/>
          <a:lstStyle>
            <a:lvl1pPr algn="r">
              <a:defRPr sz="1200"/>
            </a:lvl1pPr>
          </a:lstStyle>
          <a:p>
            <a:fld id="{8DDCE8F0-3914-4CF1-BFA3-8D98DB8D4D71}" type="slidenum">
              <a:rPr lang="en-US" smtClean="0"/>
              <a:t>‹#›</a:t>
            </a:fld>
            <a:endParaRPr lang="en-US"/>
          </a:p>
        </p:txBody>
      </p:sp>
    </p:spTree>
    <p:extLst>
      <p:ext uri="{BB962C8B-B14F-4D97-AF65-F5344CB8AC3E}">
        <p14:creationId xmlns:p14="http://schemas.microsoft.com/office/powerpoint/2010/main" val="3315862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742"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513" y="0"/>
            <a:ext cx="2982742" cy="465138"/>
          </a:xfrm>
          <a:prstGeom prst="rect">
            <a:avLst/>
          </a:prstGeom>
        </p:spPr>
        <p:txBody>
          <a:bodyPr vert="horz" lIns="91440" tIns="45720" rIns="91440" bIns="45720" rtlCol="0"/>
          <a:lstStyle>
            <a:lvl1pPr algn="r">
              <a:defRPr sz="1200"/>
            </a:lvl1pPr>
          </a:lstStyle>
          <a:p>
            <a:fld id="{80EC4BE3-4F77-4FA3-8429-0D66F2003878}" type="datetimeFigureOut">
              <a:rPr lang="en-US" smtClean="0"/>
              <a:t>11/3/2014</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805" y="4416427"/>
            <a:ext cx="5504204"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675"/>
            <a:ext cx="2982742"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513" y="8829675"/>
            <a:ext cx="2982742" cy="465138"/>
          </a:xfrm>
          <a:prstGeom prst="rect">
            <a:avLst/>
          </a:prstGeom>
        </p:spPr>
        <p:txBody>
          <a:bodyPr vert="horz" lIns="91440" tIns="45720" rIns="91440" bIns="45720" rtlCol="0" anchor="b"/>
          <a:lstStyle>
            <a:lvl1pPr algn="r">
              <a:defRPr sz="1200"/>
            </a:lvl1pPr>
          </a:lstStyle>
          <a:p>
            <a:fld id="{CAA62DE5-F75F-4B5C-9BA9-6476611EB4F3}" type="slidenum">
              <a:rPr lang="en-US" smtClean="0"/>
              <a:t>‹#›</a:t>
            </a:fld>
            <a:endParaRPr lang="en-US"/>
          </a:p>
        </p:txBody>
      </p:sp>
    </p:spTree>
    <p:extLst>
      <p:ext uri="{BB962C8B-B14F-4D97-AF65-F5344CB8AC3E}">
        <p14:creationId xmlns:p14="http://schemas.microsoft.com/office/powerpoint/2010/main" val="1273486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a:t>
            </a:fld>
            <a:endParaRPr lang="en-US"/>
          </a:p>
        </p:txBody>
      </p:sp>
    </p:spTree>
    <p:extLst>
      <p:ext uri="{BB962C8B-B14F-4D97-AF65-F5344CB8AC3E}">
        <p14:creationId xmlns:p14="http://schemas.microsoft.com/office/powerpoint/2010/main" val="1634461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10</a:t>
            </a:fld>
            <a:endParaRPr lang="en-US"/>
          </a:p>
        </p:txBody>
      </p:sp>
    </p:spTree>
    <p:extLst>
      <p:ext uri="{BB962C8B-B14F-4D97-AF65-F5344CB8AC3E}">
        <p14:creationId xmlns:p14="http://schemas.microsoft.com/office/powerpoint/2010/main" val="2450728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11</a:t>
            </a:fld>
            <a:endParaRPr lang="en-US"/>
          </a:p>
        </p:txBody>
      </p:sp>
    </p:spTree>
    <p:extLst>
      <p:ext uri="{BB962C8B-B14F-4D97-AF65-F5344CB8AC3E}">
        <p14:creationId xmlns:p14="http://schemas.microsoft.com/office/powerpoint/2010/main" val="4181963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12</a:t>
            </a:fld>
            <a:endParaRPr lang="en-US"/>
          </a:p>
        </p:txBody>
      </p:sp>
    </p:spTree>
    <p:extLst>
      <p:ext uri="{BB962C8B-B14F-4D97-AF65-F5344CB8AC3E}">
        <p14:creationId xmlns:p14="http://schemas.microsoft.com/office/powerpoint/2010/main" val="2536116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13</a:t>
            </a:fld>
            <a:endParaRPr lang="en-US"/>
          </a:p>
        </p:txBody>
      </p:sp>
    </p:spTree>
    <p:extLst>
      <p:ext uri="{BB962C8B-B14F-4D97-AF65-F5344CB8AC3E}">
        <p14:creationId xmlns:p14="http://schemas.microsoft.com/office/powerpoint/2010/main" val="3801168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14</a:t>
            </a:fld>
            <a:endParaRPr lang="en-US"/>
          </a:p>
        </p:txBody>
      </p:sp>
    </p:spTree>
    <p:extLst>
      <p:ext uri="{BB962C8B-B14F-4D97-AF65-F5344CB8AC3E}">
        <p14:creationId xmlns:p14="http://schemas.microsoft.com/office/powerpoint/2010/main" val="3713693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15</a:t>
            </a:fld>
            <a:endParaRPr lang="en-US"/>
          </a:p>
        </p:txBody>
      </p:sp>
    </p:spTree>
    <p:extLst>
      <p:ext uri="{BB962C8B-B14F-4D97-AF65-F5344CB8AC3E}">
        <p14:creationId xmlns:p14="http://schemas.microsoft.com/office/powerpoint/2010/main" val="1722828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16</a:t>
            </a:fld>
            <a:endParaRPr lang="en-US"/>
          </a:p>
        </p:txBody>
      </p:sp>
    </p:spTree>
    <p:extLst>
      <p:ext uri="{BB962C8B-B14F-4D97-AF65-F5344CB8AC3E}">
        <p14:creationId xmlns:p14="http://schemas.microsoft.com/office/powerpoint/2010/main" val="3919902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17</a:t>
            </a:fld>
            <a:endParaRPr lang="en-US"/>
          </a:p>
        </p:txBody>
      </p:sp>
    </p:spTree>
    <p:extLst>
      <p:ext uri="{BB962C8B-B14F-4D97-AF65-F5344CB8AC3E}">
        <p14:creationId xmlns:p14="http://schemas.microsoft.com/office/powerpoint/2010/main" val="1212568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18</a:t>
            </a:fld>
            <a:endParaRPr lang="en-US"/>
          </a:p>
        </p:txBody>
      </p:sp>
    </p:spTree>
    <p:extLst>
      <p:ext uri="{BB962C8B-B14F-4D97-AF65-F5344CB8AC3E}">
        <p14:creationId xmlns:p14="http://schemas.microsoft.com/office/powerpoint/2010/main" val="1876059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19</a:t>
            </a:fld>
            <a:endParaRPr lang="en-US"/>
          </a:p>
        </p:txBody>
      </p:sp>
    </p:spTree>
    <p:extLst>
      <p:ext uri="{BB962C8B-B14F-4D97-AF65-F5344CB8AC3E}">
        <p14:creationId xmlns:p14="http://schemas.microsoft.com/office/powerpoint/2010/main" val="1912659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2</a:t>
            </a:fld>
            <a:endParaRPr lang="en-US"/>
          </a:p>
        </p:txBody>
      </p:sp>
    </p:spTree>
    <p:extLst>
      <p:ext uri="{BB962C8B-B14F-4D97-AF65-F5344CB8AC3E}">
        <p14:creationId xmlns:p14="http://schemas.microsoft.com/office/powerpoint/2010/main" val="281369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3</a:t>
            </a:fld>
            <a:endParaRPr lang="en-US"/>
          </a:p>
        </p:txBody>
      </p:sp>
    </p:spTree>
    <p:extLst>
      <p:ext uri="{BB962C8B-B14F-4D97-AF65-F5344CB8AC3E}">
        <p14:creationId xmlns:p14="http://schemas.microsoft.com/office/powerpoint/2010/main" val="2687279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4</a:t>
            </a:fld>
            <a:endParaRPr lang="en-US"/>
          </a:p>
        </p:txBody>
      </p:sp>
    </p:spTree>
    <p:extLst>
      <p:ext uri="{BB962C8B-B14F-4D97-AF65-F5344CB8AC3E}">
        <p14:creationId xmlns:p14="http://schemas.microsoft.com/office/powerpoint/2010/main" val="4225707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5</a:t>
            </a:fld>
            <a:endParaRPr lang="en-US"/>
          </a:p>
        </p:txBody>
      </p:sp>
    </p:spTree>
    <p:extLst>
      <p:ext uri="{BB962C8B-B14F-4D97-AF65-F5344CB8AC3E}">
        <p14:creationId xmlns:p14="http://schemas.microsoft.com/office/powerpoint/2010/main" val="585532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6</a:t>
            </a:fld>
            <a:endParaRPr lang="en-US"/>
          </a:p>
        </p:txBody>
      </p:sp>
    </p:spTree>
    <p:extLst>
      <p:ext uri="{BB962C8B-B14F-4D97-AF65-F5344CB8AC3E}">
        <p14:creationId xmlns:p14="http://schemas.microsoft.com/office/powerpoint/2010/main" val="2654490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7</a:t>
            </a:fld>
            <a:endParaRPr lang="en-US"/>
          </a:p>
        </p:txBody>
      </p:sp>
    </p:spTree>
    <p:extLst>
      <p:ext uri="{BB962C8B-B14F-4D97-AF65-F5344CB8AC3E}">
        <p14:creationId xmlns:p14="http://schemas.microsoft.com/office/powerpoint/2010/main" val="1306130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8</a:t>
            </a:fld>
            <a:endParaRPr lang="en-US"/>
          </a:p>
        </p:txBody>
      </p:sp>
    </p:spTree>
    <p:extLst>
      <p:ext uri="{BB962C8B-B14F-4D97-AF65-F5344CB8AC3E}">
        <p14:creationId xmlns:p14="http://schemas.microsoft.com/office/powerpoint/2010/main" val="1586646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A62DE5-F75F-4B5C-9BA9-6476611EB4F3}" type="slidenum">
              <a:rPr lang="en-US" smtClean="0"/>
              <a:t>9</a:t>
            </a:fld>
            <a:endParaRPr lang="en-US"/>
          </a:p>
        </p:txBody>
      </p:sp>
    </p:spTree>
    <p:extLst>
      <p:ext uri="{BB962C8B-B14F-4D97-AF65-F5344CB8AC3E}">
        <p14:creationId xmlns:p14="http://schemas.microsoft.com/office/powerpoint/2010/main" val="3757647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3B92669-E31C-4546-8ABE-E756461071EE}" type="datetimeFigureOut">
              <a:rPr lang="en-US" smtClean="0"/>
              <a:t>11/3/2014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CC71B3E-31E3-4019-935C-5A2E189BAD5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92669-E31C-4546-8ABE-E756461071EE}"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92669-E31C-4546-8ABE-E756461071EE}"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B92669-E31C-4546-8ABE-E756461071EE}"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B92669-E31C-4546-8ABE-E756461071EE}"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3B92669-E31C-4546-8ABE-E756461071EE}"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C71B3E-31E3-4019-935C-5A2E189BAD5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B92669-E31C-4546-8ABE-E756461071EE}"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B92669-E31C-4546-8ABE-E756461071EE}"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92669-E31C-4546-8ABE-E756461071EE}"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3B92669-E31C-4546-8ABE-E756461071EE}" type="datetimeFigureOut">
              <a:rPr lang="en-US" smtClean="0"/>
              <a:t>11/3/2014</a:t>
            </a:fld>
            <a:endParaRPr lang="en-US"/>
          </a:p>
        </p:txBody>
      </p:sp>
      <p:sp>
        <p:nvSpPr>
          <p:cNvPr id="7" name="Slide Number Placeholder 6"/>
          <p:cNvSpPr>
            <a:spLocks noGrp="1"/>
          </p:cNvSpPr>
          <p:nvPr>
            <p:ph type="sldNum" sz="quarter" idx="12"/>
          </p:nvPr>
        </p:nvSpPr>
        <p:spPr/>
        <p:txBody>
          <a:bodyPr/>
          <a:lstStyle/>
          <a:p>
            <a:fld id="{FCC71B3E-31E3-4019-935C-5A2E189BAD5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B92669-E31C-4546-8ABE-E756461071EE}" type="datetimeFigureOut">
              <a:rPr lang="en-US" smtClean="0"/>
              <a:t>11/3/2014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FCC71B3E-31E3-4019-935C-5A2E189BAD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3B92669-E31C-4546-8ABE-E756461071EE}" type="datetimeFigureOut">
              <a:rPr lang="en-US" smtClean="0"/>
              <a:t>11/3/2014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CC71B3E-31E3-4019-935C-5A2E189BAD5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sz="5000" b="1" u="sng" dirty="0" smtClean="0">
                <a:effectLst>
                  <a:outerShdw blurRad="38100" dist="38100" dir="2700000" algn="tl">
                    <a:srgbClr val="000000">
                      <a:alpha val="43137"/>
                    </a:srgbClr>
                  </a:outerShdw>
                </a:effectLst>
              </a:rPr>
              <a:t>Do Now!</a:t>
            </a:r>
            <a:endParaRPr lang="en-US" sz="5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0"/>
            <a:ext cx="8229600" cy="3508977"/>
          </a:xfrm>
        </p:spPr>
        <p:txBody>
          <a:bodyPr>
            <a:normAutofit/>
          </a:bodyPr>
          <a:lstStyle/>
          <a:p>
            <a:r>
              <a:rPr lang="en-US" sz="3500" b="1" dirty="0" smtClean="0">
                <a:effectLst>
                  <a:outerShdw blurRad="38100" dist="38100" dir="2700000" algn="tl">
                    <a:srgbClr val="000000">
                      <a:alpha val="43137"/>
                    </a:srgbClr>
                  </a:outerShdw>
                </a:effectLst>
              </a:rPr>
              <a:t>To </a:t>
            </a:r>
            <a:r>
              <a:rPr lang="en-US" sz="3500" b="1" dirty="0">
                <a:effectLst>
                  <a:outerShdw blurRad="38100" dist="38100" dir="2700000" algn="tl">
                    <a:srgbClr val="000000">
                      <a:alpha val="43137"/>
                    </a:srgbClr>
                  </a:outerShdw>
                </a:effectLst>
              </a:rPr>
              <a:t>what extent can a perfect or ideal society exist? </a:t>
            </a:r>
            <a:r>
              <a:rPr lang="en-US" sz="3500" b="1" dirty="0" smtClean="0">
                <a:effectLst>
                  <a:outerShdw blurRad="38100" dist="38100" dir="2700000" algn="tl">
                    <a:srgbClr val="000000">
                      <a:alpha val="43137"/>
                    </a:srgbClr>
                  </a:outerShdw>
                </a:effectLst>
              </a:rPr>
              <a:t/>
            </a:r>
            <a:br>
              <a:rPr lang="en-US" sz="3500" b="1" dirty="0" smtClean="0">
                <a:effectLst>
                  <a:outerShdw blurRad="38100" dist="38100" dir="2700000" algn="tl">
                    <a:srgbClr val="000000">
                      <a:alpha val="43137"/>
                    </a:srgbClr>
                  </a:outerShdw>
                </a:effectLst>
              </a:rPr>
            </a:br>
            <a:endParaRPr lang="en-US" sz="3500" b="1" dirty="0">
              <a:effectLst>
                <a:outerShdw blurRad="38100" dist="38100" dir="2700000" algn="tl">
                  <a:srgbClr val="000000">
                    <a:alpha val="43137"/>
                  </a:srgbClr>
                </a:outerShdw>
              </a:effectLst>
            </a:endParaRPr>
          </a:p>
          <a:p>
            <a:r>
              <a:rPr lang="en-US" sz="3500" b="1" dirty="0" smtClean="0">
                <a:effectLst>
                  <a:outerShdw blurRad="38100" dist="38100" dir="2700000" algn="tl">
                    <a:srgbClr val="000000">
                      <a:alpha val="43137"/>
                    </a:srgbClr>
                  </a:outerShdw>
                </a:effectLst>
              </a:rPr>
              <a:t>What </a:t>
            </a:r>
            <a:r>
              <a:rPr lang="en-US" sz="3500" b="1" dirty="0">
                <a:effectLst>
                  <a:outerShdw blurRad="38100" dist="38100" dir="2700000" algn="tl">
                    <a:srgbClr val="000000">
                      <a:alpha val="43137"/>
                    </a:srgbClr>
                  </a:outerShdw>
                </a:effectLst>
              </a:rPr>
              <a:t>makes an argument effective?</a:t>
            </a:r>
          </a:p>
        </p:txBody>
      </p:sp>
    </p:spTree>
    <p:extLst>
      <p:ext uri="{BB962C8B-B14F-4D97-AF65-F5344CB8AC3E}">
        <p14:creationId xmlns:p14="http://schemas.microsoft.com/office/powerpoint/2010/main" val="1767134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024744" cy="1143000"/>
          </a:xfrm>
        </p:spPr>
        <p:txBody>
          <a:bodyPr/>
          <a:lstStyle/>
          <a:p>
            <a:r>
              <a:rPr lang="en-US" b="1" u="sng" dirty="0" smtClean="0"/>
              <a:t>Together…</a:t>
            </a:r>
            <a:endParaRPr lang="en-US" b="1" u="sng" dirty="0"/>
          </a:p>
        </p:txBody>
      </p:sp>
      <p:sp>
        <p:nvSpPr>
          <p:cNvPr id="3" name="Content Placeholder 2"/>
          <p:cNvSpPr>
            <a:spLocks noGrp="1"/>
          </p:cNvSpPr>
          <p:nvPr>
            <p:ph idx="1"/>
          </p:nvPr>
        </p:nvSpPr>
        <p:spPr>
          <a:xfrm>
            <a:off x="609600" y="990600"/>
            <a:ext cx="8001000" cy="3508977"/>
          </a:xfrm>
        </p:spPr>
        <p:txBody>
          <a:bodyPr>
            <a:normAutofit/>
          </a:bodyPr>
          <a:lstStyle/>
          <a:p>
            <a:pPr marL="525780" indent="-457200">
              <a:buFont typeface="+mj-lt"/>
              <a:buAutoNum type="arabicPeriod"/>
            </a:pPr>
            <a:r>
              <a:rPr lang="en-US" b="1" dirty="0" smtClean="0"/>
              <a:t>Fold paper into fourths</a:t>
            </a:r>
          </a:p>
          <a:p>
            <a:pPr marL="525780" indent="-457200">
              <a:buFont typeface="+mj-lt"/>
              <a:buAutoNum type="arabicPeriod"/>
            </a:pPr>
            <a:r>
              <a:rPr lang="en-US" b="1" dirty="0" smtClean="0"/>
              <a:t>Label box 1 “Lee,” box 2 “Grant” and b</a:t>
            </a:r>
            <a:r>
              <a:rPr lang="en-US" sz="2300" b="1" dirty="0" smtClean="0"/>
              <a:t>ox 3 and 4 “Tone and Diction.”</a:t>
            </a:r>
          </a:p>
          <a:p>
            <a:endParaRPr lang="en-US" dirty="0" smtClean="0"/>
          </a:p>
          <a:p>
            <a:pPr marL="68580" indent="0">
              <a:buNone/>
            </a:pPr>
            <a:endParaRPr lang="en-US" dirty="0" smtClean="0"/>
          </a:p>
        </p:txBody>
      </p:sp>
      <p:grpSp>
        <p:nvGrpSpPr>
          <p:cNvPr id="12" name="Group 11"/>
          <p:cNvGrpSpPr/>
          <p:nvPr/>
        </p:nvGrpSpPr>
        <p:grpSpPr>
          <a:xfrm>
            <a:off x="3979976" y="1981200"/>
            <a:ext cx="4122396" cy="4343399"/>
            <a:chOff x="2423886" y="2514600"/>
            <a:chExt cx="3576864" cy="4629151"/>
          </a:xfrm>
        </p:grpSpPr>
        <p:pic>
          <p:nvPicPr>
            <p:cNvPr id="2050" name="Picture 2" descr="http://www.linedpaper.net/wp-content/uploads/2012/10/Lined-Paper-Noteboo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514600"/>
              <a:ext cx="3562350" cy="462915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a:stCxn id="2050" idx="1"/>
              <a:endCxn id="2050" idx="3"/>
            </p:cNvCxnSpPr>
            <p:nvPr/>
          </p:nvCxnSpPr>
          <p:spPr>
            <a:xfrm>
              <a:off x="2438400" y="4829176"/>
              <a:ext cx="356235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2050" idx="0"/>
              <a:endCxn id="2050" idx="2"/>
            </p:cNvCxnSpPr>
            <p:nvPr/>
          </p:nvCxnSpPr>
          <p:spPr>
            <a:xfrm>
              <a:off x="4219575" y="2514600"/>
              <a:ext cx="0" cy="46291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23886" y="2590800"/>
              <a:ext cx="1219200" cy="400110"/>
            </a:xfrm>
            <a:prstGeom prst="rect">
              <a:avLst/>
            </a:prstGeom>
            <a:noFill/>
          </p:spPr>
          <p:txBody>
            <a:bodyPr wrap="square" rtlCol="0">
              <a:spAutoFit/>
            </a:bodyPr>
            <a:lstStyle/>
            <a:p>
              <a:r>
                <a:rPr lang="en-US" sz="2000" b="1" dirty="0" smtClean="0"/>
                <a:t>1. Lee</a:t>
              </a:r>
              <a:endParaRPr lang="en-US" sz="2000" b="1" dirty="0"/>
            </a:p>
          </p:txBody>
        </p:sp>
        <p:sp>
          <p:nvSpPr>
            <p:cNvPr id="9" name="TextBox 8"/>
            <p:cNvSpPr txBox="1"/>
            <p:nvPr/>
          </p:nvSpPr>
          <p:spPr>
            <a:xfrm>
              <a:off x="4343400" y="2590800"/>
              <a:ext cx="1295400" cy="400110"/>
            </a:xfrm>
            <a:prstGeom prst="rect">
              <a:avLst/>
            </a:prstGeom>
            <a:noFill/>
          </p:spPr>
          <p:txBody>
            <a:bodyPr wrap="square" rtlCol="0">
              <a:spAutoFit/>
            </a:bodyPr>
            <a:lstStyle/>
            <a:p>
              <a:r>
                <a:rPr lang="en-US" sz="2000" b="1" dirty="0" smtClean="0"/>
                <a:t>2. Grant</a:t>
              </a:r>
              <a:endParaRPr lang="en-US" sz="2000" b="1" dirty="0"/>
            </a:p>
          </p:txBody>
        </p:sp>
        <p:sp>
          <p:nvSpPr>
            <p:cNvPr id="10" name="TextBox 9"/>
            <p:cNvSpPr txBox="1"/>
            <p:nvPr/>
          </p:nvSpPr>
          <p:spPr>
            <a:xfrm>
              <a:off x="2423887" y="4803775"/>
              <a:ext cx="1795688" cy="707886"/>
            </a:xfrm>
            <a:prstGeom prst="rect">
              <a:avLst/>
            </a:prstGeom>
            <a:noFill/>
          </p:spPr>
          <p:txBody>
            <a:bodyPr wrap="square" rtlCol="0">
              <a:spAutoFit/>
            </a:bodyPr>
            <a:lstStyle/>
            <a:p>
              <a:r>
                <a:rPr lang="en-US" sz="2000" b="1" dirty="0" smtClean="0"/>
                <a:t>3. Tone and Diction</a:t>
              </a:r>
              <a:endParaRPr lang="en-US" sz="2000" b="1" dirty="0"/>
            </a:p>
          </p:txBody>
        </p:sp>
        <p:sp>
          <p:nvSpPr>
            <p:cNvPr id="11" name="Rectangle 10"/>
            <p:cNvSpPr/>
            <p:nvPr/>
          </p:nvSpPr>
          <p:spPr>
            <a:xfrm>
              <a:off x="4274457" y="4803321"/>
              <a:ext cx="1726293" cy="707886"/>
            </a:xfrm>
            <a:prstGeom prst="rect">
              <a:avLst/>
            </a:prstGeom>
          </p:spPr>
          <p:txBody>
            <a:bodyPr wrap="square">
              <a:spAutoFit/>
            </a:bodyPr>
            <a:lstStyle/>
            <a:p>
              <a:r>
                <a:rPr lang="en-US" sz="2000" b="1" dirty="0" smtClean="0"/>
                <a:t>4. </a:t>
              </a:r>
              <a:r>
                <a:rPr lang="en-US" sz="2000" b="1" dirty="0"/>
                <a:t>Tone and Diction</a:t>
              </a:r>
            </a:p>
          </p:txBody>
        </p:sp>
      </p:grpSp>
      <p:pic>
        <p:nvPicPr>
          <p:cNvPr id="1026" name="Picture 2" descr="http://imageenvision.com/450/25991-clip-art-graphic-of-a-yellow-number-2-pencil-with-an-eraser-cartoon-character-waving-and-pointing-by-toons4biz.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869206"/>
            <a:ext cx="1924050" cy="1924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51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1143000"/>
          </a:xfrm>
        </p:spPr>
        <p:txBody>
          <a:bodyPr/>
          <a:lstStyle/>
          <a:p>
            <a:pPr algn="ctr"/>
            <a:r>
              <a:rPr lang="en-US" b="1" u="sng" dirty="0" smtClean="0">
                <a:effectLst>
                  <a:outerShdw blurRad="38100" dist="38100" dir="2700000" algn="tl">
                    <a:srgbClr val="000000">
                      <a:alpha val="43137"/>
                    </a:srgbClr>
                  </a:outerShdw>
                </a:effectLst>
              </a:rPr>
              <a:t>Together…</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05000"/>
            <a:ext cx="8229600" cy="4267200"/>
          </a:xfrm>
        </p:spPr>
        <p:txBody>
          <a:bodyPr>
            <a:normAutofit/>
          </a:bodyPr>
          <a:lstStyle/>
          <a:p>
            <a:pPr marL="525780" indent="-457200">
              <a:buFont typeface="+mj-lt"/>
              <a:buAutoNum type="arabicPeriod"/>
            </a:pPr>
            <a:r>
              <a:rPr lang="en-US" b="1" dirty="0"/>
              <a:t>Turn to page </a:t>
            </a:r>
            <a:r>
              <a:rPr lang="en-US" b="1" dirty="0" smtClean="0"/>
              <a:t>95</a:t>
            </a:r>
            <a:br>
              <a:rPr lang="en-US" b="1" dirty="0" smtClean="0"/>
            </a:br>
            <a:endParaRPr lang="en-US" b="1" dirty="0"/>
          </a:p>
          <a:p>
            <a:pPr marL="525780" indent="-457200">
              <a:buFont typeface="+mj-lt"/>
              <a:buAutoNum type="arabicPeriod"/>
            </a:pPr>
            <a:r>
              <a:rPr lang="en-US" b="1" dirty="0"/>
              <a:t>Read paragraphs </a:t>
            </a:r>
            <a:r>
              <a:rPr lang="en-US" b="1" dirty="0" smtClean="0"/>
              <a:t>4-6 </a:t>
            </a:r>
            <a:r>
              <a:rPr lang="en-US" b="1" dirty="0"/>
              <a:t>together and write down important </a:t>
            </a:r>
            <a:r>
              <a:rPr lang="en-US" b="1" dirty="0" smtClean="0"/>
              <a:t>diction </a:t>
            </a:r>
            <a:r>
              <a:rPr lang="en-US" b="1" dirty="0"/>
              <a:t>for </a:t>
            </a:r>
            <a:r>
              <a:rPr lang="en-US" b="1" dirty="0" smtClean="0"/>
              <a:t>Lee in box 1</a:t>
            </a:r>
            <a:br>
              <a:rPr lang="en-US" b="1" dirty="0" smtClean="0"/>
            </a:br>
            <a:endParaRPr lang="en-US" b="1" dirty="0" smtClean="0"/>
          </a:p>
          <a:p>
            <a:pPr marL="525780" indent="-457200">
              <a:buFont typeface="+mj-lt"/>
              <a:buAutoNum type="arabicPeriod"/>
            </a:pPr>
            <a:r>
              <a:rPr lang="en-US" b="1" dirty="0" smtClean="0"/>
              <a:t>Complete tone and diction statement in box 3:</a:t>
            </a:r>
          </a:p>
          <a:p>
            <a:pPr lvl="1"/>
            <a:r>
              <a:rPr lang="en-US" sz="2000" b="1" dirty="0"/>
              <a:t>“In the article, Catton writes in a [</a:t>
            </a:r>
            <a:r>
              <a:rPr lang="en-US" sz="2000" b="1" i="1" dirty="0"/>
              <a:t>formal / neutral / informal</a:t>
            </a:r>
            <a:r>
              <a:rPr lang="en-US" sz="2000" b="1" dirty="0"/>
              <a:t>] style.  His use of [</a:t>
            </a:r>
            <a:r>
              <a:rPr lang="en-US" sz="2000" b="1" i="1" dirty="0"/>
              <a:t>description</a:t>
            </a:r>
            <a:r>
              <a:rPr lang="en-US" sz="2000" b="1" dirty="0"/>
              <a:t>] and [</a:t>
            </a:r>
            <a:r>
              <a:rPr lang="en-US" sz="2000" b="1" i="1" dirty="0"/>
              <a:t>level of formality</a:t>
            </a:r>
            <a:r>
              <a:rPr lang="en-US" sz="2000" b="1" dirty="0"/>
              <a:t>] language when discussing [</a:t>
            </a:r>
            <a:r>
              <a:rPr lang="en-US" sz="2000" b="1" i="1" dirty="0"/>
              <a:t>Lee / Grant</a:t>
            </a:r>
            <a:r>
              <a:rPr lang="en-US" sz="2000" b="1" dirty="0"/>
              <a:t>] shows that [</a:t>
            </a:r>
            <a:r>
              <a:rPr lang="en-US" sz="2000" b="1" i="1" dirty="0"/>
              <a:t>Lee / Grant</a:t>
            </a:r>
            <a:r>
              <a:rPr lang="en-US" sz="2000" b="1" dirty="0"/>
              <a:t>] was </a:t>
            </a:r>
            <a:r>
              <a:rPr lang="en-US" sz="2000" b="1" dirty="0" smtClean="0"/>
              <a:t>___________</a:t>
            </a:r>
            <a:r>
              <a:rPr lang="en-US" sz="2000" b="1" i="1" dirty="0" smtClean="0"/>
              <a:t>.”</a:t>
            </a:r>
            <a:endParaRPr lang="en-US" b="1" dirty="0"/>
          </a:p>
          <a:p>
            <a:pPr marL="525780" indent="-457200">
              <a:buFont typeface="+mj-lt"/>
              <a:buAutoNum type="arabicPeriod"/>
            </a:pPr>
            <a:endParaRPr lang="en-US" b="1" dirty="0"/>
          </a:p>
        </p:txBody>
      </p:sp>
    </p:spTree>
    <p:extLst>
      <p:ext uri="{BB962C8B-B14F-4D97-AF65-F5344CB8AC3E}">
        <p14:creationId xmlns:p14="http://schemas.microsoft.com/office/powerpoint/2010/main" val="33124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23652"/>
            <a:ext cx="8229600" cy="3508977"/>
          </a:xfrm>
        </p:spPr>
        <p:txBody>
          <a:bodyPr/>
          <a:lstStyle/>
          <a:p>
            <a:pPr marL="68580" indent="0">
              <a:buNone/>
            </a:pPr>
            <a:r>
              <a:rPr lang="en-US" dirty="0" smtClean="0"/>
              <a:t>	Back </a:t>
            </a:r>
            <a:r>
              <a:rPr lang="en-US" dirty="0"/>
              <a:t>of Robert E. Lee was the </a:t>
            </a:r>
            <a:r>
              <a:rPr lang="en-US" b="1" u="sng" dirty="0"/>
              <a:t>notion</a:t>
            </a:r>
            <a:r>
              <a:rPr lang="en-US" dirty="0"/>
              <a:t> that </a:t>
            </a:r>
            <a:r>
              <a:rPr lang="en-US" dirty="0" smtClean="0"/>
              <a:t>the </a:t>
            </a:r>
            <a:r>
              <a:rPr lang="en-US" dirty="0"/>
              <a:t>old </a:t>
            </a:r>
            <a:r>
              <a:rPr lang="en-US" b="1" u="sng" dirty="0"/>
              <a:t>aristocratic</a:t>
            </a:r>
            <a:r>
              <a:rPr lang="en-US" dirty="0"/>
              <a:t> concept might somehow </a:t>
            </a:r>
            <a:r>
              <a:rPr lang="en-US" dirty="0" smtClean="0"/>
              <a:t>survive </a:t>
            </a:r>
            <a:r>
              <a:rPr lang="en-US" dirty="0"/>
              <a:t>and be </a:t>
            </a:r>
            <a:r>
              <a:rPr lang="en-US" b="1" u="sng" dirty="0"/>
              <a:t>dominant</a:t>
            </a:r>
            <a:r>
              <a:rPr lang="en-US" dirty="0"/>
              <a:t> in American </a:t>
            </a:r>
            <a:r>
              <a:rPr lang="en-US" dirty="0" smtClean="0"/>
              <a:t>life.</a:t>
            </a:r>
          </a:p>
          <a:p>
            <a:pPr marL="68580" indent="0">
              <a:buNone/>
            </a:pPr>
            <a:endParaRPr lang="en-US" dirty="0"/>
          </a:p>
        </p:txBody>
      </p:sp>
    </p:spTree>
    <p:extLst>
      <p:ext uri="{BB962C8B-B14F-4D97-AF65-F5344CB8AC3E}">
        <p14:creationId xmlns:p14="http://schemas.microsoft.com/office/powerpoint/2010/main" val="313217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153400" cy="6172200"/>
          </a:xfrm>
        </p:spPr>
        <p:txBody>
          <a:bodyPr>
            <a:normAutofit fontScale="77500" lnSpcReduction="20000"/>
          </a:bodyPr>
          <a:lstStyle/>
          <a:p>
            <a:pPr marL="68580" indent="0">
              <a:lnSpc>
                <a:spcPct val="120000"/>
              </a:lnSpc>
              <a:spcBef>
                <a:spcPts val="0"/>
              </a:spcBef>
              <a:buNone/>
            </a:pPr>
            <a:r>
              <a:rPr lang="en-US" dirty="0" smtClean="0"/>
              <a:t>	Lee </a:t>
            </a:r>
            <a:r>
              <a:rPr lang="en-US" dirty="0"/>
              <a:t>was tidewater Virginia, and in his background were family, culture, and </a:t>
            </a:r>
            <a:r>
              <a:rPr lang="en-US" dirty="0" smtClean="0"/>
              <a:t>tradition </a:t>
            </a:r>
            <a:r>
              <a:rPr lang="en-US" dirty="0"/>
              <a:t>. . . the age of </a:t>
            </a:r>
            <a:r>
              <a:rPr lang="en-US" b="1" u="sng" dirty="0"/>
              <a:t>chivalry</a:t>
            </a:r>
            <a:r>
              <a:rPr lang="en-US" b="1" dirty="0"/>
              <a:t> </a:t>
            </a:r>
            <a:r>
              <a:rPr lang="en-US" dirty="0"/>
              <a:t>transplanted to a New World which was making its own legends and its own myths. He </a:t>
            </a:r>
            <a:r>
              <a:rPr lang="en-US" b="1" u="sng" dirty="0"/>
              <a:t>embodied</a:t>
            </a:r>
            <a:r>
              <a:rPr lang="en-US" dirty="0"/>
              <a:t> a way of life that had come down through the age of knighthood and the English country </a:t>
            </a:r>
            <a:r>
              <a:rPr lang="en-US" b="1" u="sng" dirty="0"/>
              <a:t>squire</a:t>
            </a:r>
            <a:r>
              <a:rPr lang="en-US" dirty="0"/>
              <a:t>. America was a land that was beginning all over again, dedicated to nothing much more complicated than the rather hazy belief that all men had equal rights and should have an equal chance in the world. In such a land Lee stood for the feeling that it was somehow of advantage to human society to have a pronounced inequality in the social structure. There should be a </a:t>
            </a:r>
            <a:r>
              <a:rPr lang="en-US" b="1" u="sng" dirty="0"/>
              <a:t>leisure</a:t>
            </a:r>
            <a:r>
              <a:rPr lang="en-US" dirty="0"/>
              <a:t> class, backed by ownership of land; in turn, society itself should be tied to the land as the chief source of wealth and influence. It would bring forth (according to this ideal) a class of men with a strong sense  of </a:t>
            </a:r>
            <a:r>
              <a:rPr lang="en-US" b="1" u="sng" dirty="0"/>
              <a:t>obligation</a:t>
            </a:r>
            <a:r>
              <a:rPr lang="en-US" dirty="0"/>
              <a:t> to the community; men who lived not to gain advantage for themselves, but to meet the </a:t>
            </a:r>
            <a:r>
              <a:rPr lang="en-US" b="1" u="sng" dirty="0"/>
              <a:t>solemn</a:t>
            </a:r>
            <a:r>
              <a:rPr lang="en-US" b="1" dirty="0"/>
              <a:t> </a:t>
            </a:r>
            <a:r>
              <a:rPr lang="en-US" dirty="0"/>
              <a:t>obligations which had been laid on them by the very fact that they  were </a:t>
            </a:r>
            <a:r>
              <a:rPr lang="en-US" b="1" u="sng" dirty="0"/>
              <a:t>privileged</a:t>
            </a:r>
            <a:r>
              <a:rPr lang="en-US" dirty="0"/>
              <a:t>. From them the country would get its leadership; to them it could look for higher values—of thought, of conduct, or  personal deportment—to give it strength and virtue</a:t>
            </a:r>
            <a:r>
              <a:rPr lang="en-US" dirty="0" smtClean="0"/>
              <a:t>.</a:t>
            </a:r>
            <a:endParaRPr lang="en-US" dirty="0"/>
          </a:p>
        </p:txBody>
      </p:sp>
    </p:spTree>
    <p:extLst>
      <p:ext uri="{BB962C8B-B14F-4D97-AF65-F5344CB8AC3E}">
        <p14:creationId xmlns:p14="http://schemas.microsoft.com/office/powerpoint/2010/main" val="1955466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fontScale="92500"/>
          </a:bodyPr>
          <a:lstStyle/>
          <a:p>
            <a:pPr marL="68580" indent="0">
              <a:buNone/>
            </a:pPr>
            <a:r>
              <a:rPr lang="en-US" dirty="0" smtClean="0"/>
              <a:t>	Lee </a:t>
            </a:r>
            <a:r>
              <a:rPr lang="en-US" dirty="0"/>
              <a:t>embodied the </a:t>
            </a:r>
            <a:r>
              <a:rPr lang="en-US" b="1" u="sng" dirty="0"/>
              <a:t>noblest</a:t>
            </a:r>
            <a:r>
              <a:rPr lang="en-US" dirty="0"/>
              <a:t> elements of this aristocratic ideal. Through him, the </a:t>
            </a:r>
            <a:r>
              <a:rPr lang="en-US" dirty="0" smtClean="0"/>
              <a:t>landed </a:t>
            </a:r>
            <a:r>
              <a:rPr lang="en-US" dirty="0"/>
              <a:t>nobility justified itself. For four years, the Southern states had fought a desperate </a:t>
            </a:r>
            <a:r>
              <a:rPr lang="en-US" dirty="0" smtClean="0"/>
              <a:t>war </a:t>
            </a:r>
            <a:r>
              <a:rPr lang="en-US" dirty="0"/>
              <a:t>to uphold the ideals for which Lee stood. In the end, it almost seemed as if the </a:t>
            </a:r>
            <a:r>
              <a:rPr lang="en-US" dirty="0" smtClean="0"/>
              <a:t>Confederacy </a:t>
            </a:r>
            <a:r>
              <a:rPr lang="en-US" dirty="0"/>
              <a:t>fought for Lee; as if he himself was the Confederacy . . . the best thing </a:t>
            </a:r>
            <a:r>
              <a:rPr lang="en-US" dirty="0" smtClean="0"/>
              <a:t>that </a:t>
            </a:r>
            <a:r>
              <a:rPr lang="en-US" dirty="0"/>
              <a:t>the way of life for which the Confederacy stood could ever have to offer. He had </a:t>
            </a:r>
            <a:r>
              <a:rPr lang="en-US" dirty="0" smtClean="0"/>
              <a:t>passed </a:t>
            </a:r>
            <a:r>
              <a:rPr lang="en-US" dirty="0"/>
              <a:t>into legend before Appomattox. Thousands of tired, underfed, poorly clothed </a:t>
            </a:r>
            <a:r>
              <a:rPr lang="en-US" dirty="0" smtClean="0"/>
              <a:t>Confederate </a:t>
            </a:r>
            <a:r>
              <a:rPr lang="en-US" dirty="0"/>
              <a:t>soldiers, long since past the simple enthusiasm of the early days of the </a:t>
            </a:r>
            <a:r>
              <a:rPr lang="en-US" dirty="0" smtClean="0"/>
              <a:t>struggle</a:t>
            </a:r>
            <a:r>
              <a:rPr lang="en-US" dirty="0"/>
              <a:t>, somehow considered Lee the symbol of everything for which they had been </a:t>
            </a:r>
            <a:r>
              <a:rPr lang="en-US" dirty="0" smtClean="0"/>
              <a:t>willing </a:t>
            </a:r>
            <a:r>
              <a:rPr lang="en-US" dirty="0"/>
              <a:t>to die. But they could not quite put this feeling into words. If the Lost Cause, </a:t>
            </a:r>
            <a:r>
              <a:rPr lang="en-US" b="1" u="sng" dirty="0" smtClean="0"/>
              <a:t>sanctified</a:t>
            </a:r>
            <a:r>
              <a:rPr lang="en-US" dirty="0" smtClean="0"/>
              <a:t> </a:t>
            </a:r>
            <a:r>
              <a:rPr lang="en-US" dirty="0"/>
              <a:t>by so much heroism and so many deaths, had a living justification, its </a:t>
            </a:r>
            <a:r>
              <a:rPr lang="en-US" dirty="0" smtClean="0"/>
              <a:t>justification </a:t>
            </a:r>
            <a:r>
              <a:rPr lang="en-US" dirty="0"/>
              <a:t>was General </a:t>
            </a:r>
            <a:r>
              <a:rPr lang="en-US" dirty="0" smtClean="0"/>
              <a:t>Lee.</a:t>
            </a:r>
            <a:endParaRPr lang="en-US" dirty="0"/>
          </a:p>
        </p:txBody>
      </p:sp>
    </p:spTree>
    <p:extLst>
      <p:ext uri="{BB962C8B-B14F-4D97-AF65-F5344CB8AC3E}">
        <p14:creationId xmlns:p14="http://schemas.microsoft.com/office/powerpoint/2010/main" val="734014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u="sng" dirty="0" smtClean="0">
                <a:effectLst>
                  <a:outerShdw blurRad="38100" dist="38100" dir="2700000" algn="tl">
                    <a:srgbClr val="000000">
                      <a:alpha val="43137"/>
                    </a:srgbClr>
                  </a:outerShdw>
                </a:effectLst>
              </a:rPr>
              <a:t>On Your Own…</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323652"/>
            <a:ext cx="8229600" cy="3508977"/>
          </a:xfrm>
        </p:spPr>
        <p:txBody>
          <a:bodyPr/>
          <a:lstStyle/>
          <a:p>
            <a:pPr marL="525780" indent="-457200">
              <a:buFont typeface="+mj-lt"/>
              <a:buAutoNum type="arabicPeriod"/>
            </a:pPr>
            <a:r>
              <a:rPr lang="en-US" b="1" dirty="0" smtClean="0"/>
              <a:t>Read paragraphs 7-9</a:t>
            </a:r>
            <a:br>
              <a:rPr lang="en-US" b="1" dirty="0" smtClean="0"/>
            </a:br>
            <a:endParaRPr lang="en-US" b="1" dirty="0" smtClean="0"/>
          </a:p>
          <a:p>
            <a:pPr marL="525780" indent="-457200">
              <a:buFont typeface="+mj-lt"/>
              <a:buAutoNum type="arabicPeriod"/>
            </a:pPr>
            <a:r>
              <a:rPr lang="en-US" b="1" dirty="0" smtClean="0"/>
              <a:t>Complete list of important diction and diction/tone statement for Grant</a:t>
            </a:r>
            <a:endParaRPr lang="en-US" b="1" dirty="0"/>
          </a:p>
        </p:txBody>
      </p:sp>
    </p:spTree>
    <p:extLst>
      <p:ext uri="{BB962C8B-B14F-4D97-AF65-F5344CB8AC3E}">
        <p14:creationId xmlns:p14="http://schemas.microsoft.com/office/powerpoint/2010/main" val="2870081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Homework</a:t>
            </a:r>
            <a:endParaRPr lang="en-US" b="1" dirty="0"/>
          </a:p>
        </p:txBody>
      </p:sp>
      <p:sp>
        <p:nvSpPr>
          <p:cNvPr id="3" name="Content Placeholder 2"/>
          <p:cNvSpPr>
            <a:spLocks noGrp="1"/>
          </p:cNvSpPr>
          <p:nvPr>
            <p:ph idx="1"/>
          </p:nvPr>
        </p:nvSpPr>
        <p:spPr/>
        <p:txBody>
          <a:bodyPr/>
          <a:lstStyle/>
          <a:p>
            <a:r>
              <a:rPr lang="en-US" dirty="0" smtClean="0"/>
              <a:t>Continue working on your test study guide</a:t>
            </a:r>
            <a:endParaRPr lang="en-US" dirty="0"/>
          </a:p>
        </p:txBody>
      </p:sp>
    </p:spTree>
    <p:extLst>
      <p:ext uri="{BB962C8B-B14F-4D97-AF65-F5344CB8AC3E}">
        <p14:creationId xmlns:p14="http://schemas.microsoft.com/office/powerpoint/2010/main" val="37103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50257"/>
            <a:ext cx="7924800" cy="5715000"/>
          </a:xfrm>
        </p:spPr>
        <p:txBody>
          <a:bodyPr>
            <a:normAutofit/>
          </a:bodyPr>
          <a:lstStyle/>
          <a:p>
            <a:pPr marL="68580" indent="0">
              <a:buNone/>
            </a:pPr>
            <a:r>
              <a:rPr lang="en-US" dirty="0"/>
              <a:t>Grant, the son of a </a:t>
            </a:r>
            <a:r>
              <a:rPr lang="en-US" dirty="0" smtClean="0"/>
              <a:t>tanner on </a:t>
            </a:r>
            <a:r>
              <a:rPr lang="en-US" dirty="0"/>
              <a:t>the Western frontier, was everything Lee was not. </a:t>
            </a:r>
            <a:r>
              <a:rPr lang="en-US" dirty="0" smtClean="0"/>
              <a:t>He </a:t>
            </a:r>
            <a:r>
              <a:rPr lang="en-US" dirty="0"/>
              <a:t>had come up the hard way and embodied nothing in particular except the eternal </a:t>
            </a:r>
            <a:r>
              <a:rPr lang="en-US" dirty="0" smtClean="0"/>
              <a:t>toughness </a:t>
            </a:r>
            <a:r>
              <a:rPr lang="en-US" dirty="0"/>
              <a:t>and </a:t>
            </a:r>
            <a:r>
              <a:rPr lang="en-US" b="1" u="sng" dirty="0"/>
              <a:t>sinewy</a:t>
            </a:r>
            <a:r>
              <a:rPr lang="en-US" dirty="0"/>
              <a:t> fiber of the men who grew up beyond the mountains. He was one </a:t>
            </a:r>
            <a:r>
              <a:rPr lang="en-US" dirty="0" smtClean="0"/>
              <a:t>of </a:t>
            </a:r>
            <a:r>
              <a:rPr lang="en-US" dirty="0"/>
              <a:t>a body of men who owed </a:t>
            </a:r>
            <a:r>
              <a:rPr lang="en-US" b="1" u="sng" dirty="0"/>
              <a:t>reverence</a:t>
            </a:r>
            <a:r>
              <a:rPr lang="en-US" dirty="0"/>
              <a:t> and </a:t>
            </a:r>
            <a:r>
              <a:rPr lang="en-US" b="1" u="sng" dirty="0" smtClean="0"/>
              <a:t>obeisance</a:t>
            </a:r>
            <a:r>
              <a:rPr lang="en-US" dirty="0" smtClean="0"/>
              <a:t> to </a:t>
            </a:r>
            <a:r>
              <a:rPr lang="en-US" dirty="0"/>
              <a:t>no one, who were self-reliant </a:t>
            </a:r>
            <a:r>
              <a:rPr lang="en-US" dirty="0" smtClean="0"/>
              <a:t>to </a:t>
            </a:r>
            <a:r>
              <a:rPr lang="en-US" dirty="0"/>
              <a:t>a fault, who cared hardly anything for the past but who had a sharp eye for the future</a:t>
            </a:r>
          </a:p>
        </p:txBody>
      </p:sp>
    </p:spTree>
    <p:extLst>
      <p:ext uri="{BB962C8B-B14F-4D97-AF65-F5344CB8AC3E}">
        <p14:creationId xmlns:p14="http://schemas.microsoft.com/office/powerpoint/2010/main" val="3949919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14400"/>
            <a:ext cx="7772400" cy="5486400"/>
          </a:xfrm>
        </p:spPr>
        <p:txBody>
          <a:bodyPr>
            <a:normAutofit lnSpcReduction="10000"/>
          </a:bodyPr>
          <a:lstStyle/>
          <a:p>
            <a:pPr marL="68580" indent="0">
              <a:buNone/>
            </a:pPr>
            <a:r>
              <a:rPr lang="en-US" dirty="0"/>
              <a:t>These frontier men were the precise opposites of the tidewater aristocrats. Back </a:t>
            </a:r>
            <a:r>
              <a:rPr lang="en-US" dirty="0" smtClean="0"/>
              <a:t>of </a:t>
            </a:r>
            <a:r>
              <a:rPr lang="en-US" dirty="0"/>
              <a:t>them, in the great surge that had taken people over the Alleghenies and into the </a:t>
            </a:r>
            <a:r>
              <a:rPr lang="en-US" dirty="0" smtClean="0"/>
              <a:t>opening </a:t>
            </a:r>
            <a:r>
              <a:rPr lang="en-US" dirty="0"/>
              <a:t>Western country, there was a deep, </a:t>
            </a:r>
            <a:r>
              <a:rPr lang="en-US" b="1" u="sng" dirty="0"/>
              <a:t>implicit</a:t>
            </a:r>
            <a:r>
              <a:rPr lang="en-US" dirty="0"/>
              <a:t> dissatisfaction with a past that </a:t>
            </a:r>
            <a:r>
              <a:rPr lang="en-US" dirty="0" smtClean="0"/>
              <a:t>had </a:t>
            </a:r>
            <a:r>
              <a:rPr lang="en-US" dirty="0"/>
              <a:t>settled into grooves. They stood for democracy, not from any reasoned conclusion </a:t>
            </a:r>
            <a:r>
              <a:rPr lang="en-US" dirty="0" smtClean="0"/>
              <a:t>about </a:t>
            </a:r>
            <a:r>
              <a:rPr lang="en-US" dirty="0"/>
              <a:t>the proper ordering of human society, but simply because they had grown up in </a:t>
            </a:r>
            <a:r>
              <a:rPr lang="en-US" dirty="0" smtClean="0"/>
              <a:t>the </a:t>
            </a:r>
            <a:r>
              <a:rPr lang="en-US" dirty="0"/>
              <a:t>middle of democracy and knew how it worked. Their society might have privileges, </a:t>
            </a:r>
            <a:r>
              <a:rPr lang="en-US" dirty="0" smtClean="0"/>
              <a:t>but </a:t>
            </a:r>
            <a:r>
              <a:rPr lang="en-US" dirty="0"/>
              <a:t>they would be privileges each man had won for himself. Forms and patterns meant </a:t>
            </a:r>
            <a:r>
              <a:rPr lang="en-US" dirty="0" smtClean="0"/>
              <a:t>nothing</a:t>
            </a:r>
            <a:r>
              <a:rPr lang="en-US" dirty="0"/>
              <a:t>. No man was born to anything, except perhaps to a chance to show how far he </a:t>
            </a:r>
            <a:r>
              <a:rPr lang="en-US" dirty="0" smtClean="0"/>
              <a:t>could </a:t>
            </a:r>
            <a:r>
              <a:rPr lang="en-US" dirty="0"/>
              <a:t>rise. Life was competition.</a:t>
            </a:r>
          </a:p>
        </p:txBody>
      </p:sp>
    </p:spTree>
    <p:extLst>
      <p:ext uri="{BB962C8B-B14F-4D97-AF65-F5344CB8AC3E}">
        <p14:creationId xmlns:p14="http://schemas.microsoft.com/office/powerpoint/2010/main" val="758377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772400" cy="5715000"/>
          </a:xfrm>
        </p:spPr>
        <p:txBody>
          <a:bodyPr>
            <a:normAutofit/>
          </a:bodyPr>
          <a:lstStyle/>
          <a:p>
            <a:pPr marL="68580" indent="0">
              <a:buNone/>
            </a:pPr>
            <a:r>
              <a:rPr lang="en-US" dirty="0"/>
              <a:t>Yet along with this feeling had come a deep sense of belonging to a national </a:t>
            </a:r>
            <a:r>
              <a:rPr lang="en-US" dirty="0" smtClean="0"/>
              <a:t>community</a:t>
            </a:r>
            <a:r>
              <a:rPr lang="en-US" dirty="0"/>
              <a:t>. The Westerner who developed a farm, opened a shop, or set up in business </a:t>
            </a:r>
            <a:r>
              <a:rPr lang="en-US" dirty="0" smtClean="0"/>
              <a:t>as </a:t>
            </a:r>
            <a:r>
              <a:rPr lang="en-US" dirty="0"/>
              <a:t>a trader could hope to </a:t>
            </a:r>
            <a:r>
              <a:rPr lang="en-US" b="1" u="sng" dirty="0"/>
              <a:t>prosper</a:t>
            </a:r>
            <a:r>
              <a:rPr lang="en-US" dirty="0"/>
              <a:t> only as his own community prospered—and his </a:t>
            </a:r>
            <a:r>
              <a:rPr lang="en-US" dirty="0" smtClean="0"/>
              <a:t>community </a:t>
            </a:r>
            <a:r>
              <a:rPr lang="en-US" dirty="0"/>
              <a:t>ran from the Atlantic to the Pacific and from Canada down to Mexico. If </a:t>
            </a:r>
            <a:r>
              <a:rPr lang="en-US" dirty="0" smtClean="0"/>
              <a:t>the </a:t>
            </a:r>
            <a:r>
              <a:rPr lang="en-US" dirty="0"/>
              <a:t>land was settled, with towns and highways and accessible markets, he could better </a:t>
            </a:r>
            <a:r>
              <a:rPr lang="en-US" dirty="0" smtClean="0"/>
              <a:t>himself</a:t>
            </a:r>
            <a:r>
              <a:rPr lang="en-US" dirty="0"/>
              <a:t>. He saw his fate in terms of the nation’s own destiny. As its horizons expanded, </a:t>
            </a:r>
            <a:r>
              <a:rPr lang="en-US" dirty="0" smtClean="0"/>
              <a:t>so </a:t>
            </a:r>
            <a:r>
              <a:rPr lang="en-US" dirty="0"/>
              <a:t>did his. He had, in other words, an acute dollars-and-cents stake in the continued </a:t>
            </a:r>
            <a:r>
              <a:rPr lang="en-US" dirty="0" smtClean="0"/>
              <a:t>growth </a:t>
            </a:r>
            <a:r>
              <a:rPr lang="en-US" dirty="0"/>
              <a:t>and development of his </a:t>
            </a:r>
            <a:r>
              <a:rPr lang="en-US" dirty="0" smtClean="0"/>
              <a:t>country.</a:t>
            </a:r>
            <a:endParaRPr lang="en-US" dirty="0"/>
          </a:p>
        </p:txBody>
      </p:sp>
    </p:spTree>
    <p:extLst>
      <p:ext uri="{BB962C8B-B14F-4D97-AF65-F5344CB8AC3E}">
        <p14:creationId xmlns:p14="http://schemas.microsoft.com/office/powerpoint/2010/main" val="3154069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pPr algn="ctr"/>
            <a:r>
              <a:rPr lang="en-US" sz="5500" b="1" u="sng" dirty="0" smtClean="0">
                <a:effectLst>
                  <a:outerShdw blurRad="38100" dist="38100" dir="2700000" algn="tl">
                    <a:srgbClr val="000000">
                      <a:alpha val="43137"/>
                    </a:srgbClr>
                  </a:outerShdw>
                </a:effectLst>
              </a:rPr>
              <a:t>INDEPENDENT READING</a:t>
            </a:r>
            <a:endParaRPr lang="en-US" sz="5500" b="1" u="sng" dirty="0">
              <a:effectLst>
                <a:outerShdw blurRad="38100" dist="38100" dir="2700000" algn="tl">
                  <a:srgbClr val="000000">
                    <a:alpha val="43137"/>
                  </a:srgbClr>
                </a:outerShdw>
              </a:effectLst>
            </a:endParaRPr>
          </a:p>
        </p:txBody>
      </p:sp>
      <p:pic>
        <p:nvPicPr>
          <p:cNvPr id="1026" name="Picture 2" descr="http://t2.gstatic.com/images?q=tbn:ANd9GcSTo6ywk2Pd4RDelbcQSR5yCtjCifKO-sGr-6QPSF5MhbtRbk9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413892"/>
            <a:ext cx="2286000" cy="363448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yschool.co.il/alkhatab/files/2012/06/32949-Clipart-Illustration-Of-A-Cat-Watching-A-Boy-And-His-Two-Sisters-Read-Books1.jpg"/>
          <p:cNvPicPr>
            <a:picLocks noChangeAspect="1" noChangeArrowheads="1"/>
          </p:cNvPicPr>
          <p:nvPr/>
        </p:nvPicPr>
        <p:blipFill rotWithShape="1">
          <a:blip r:embed="rId4">
            <a:extLst>
              <a:ext uri="{28A0092B-C50C-407E-A947-70E740481C1C}">
                <a14:useLocalDpi xmlns:a14="http://schemas.microsoft.com/office/drawing/2010/main" val="0"/>
              </a:ext>
            </a:extLst>
          </a:blip>
          <a:srcRect b="9631"/>
          <a:stretch/>
        </p:blipFill>
        <p:spPr bwMode="auto">
          <a:xfrm>
            <a:off x="3398599" y="3124200"/>
            <a:ext cx="4850051"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354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95800" y="2819400"/>
            <a:ext cx="4008120" cy="1702160"/>
          </a:xfrm>
        </p:spPr>
        <p:txBody>
          <a:bodyPr>
            <a:noAutofit/>
          </a:bodyPr>
          <a:lstStyle/>
          <a:p>
            <a:r>
              <a:rPr lang="en-US" sz="5000" b="1" dirty="0" smtClean="0">
                <a:effectLst>
                  <a:outerShdw blurRad="38100" dist="38100" dir="2700000" algn="tl">
                    <a:srgbClr val="000000">
                      <a:alpha val="43137"/>
                    </a:srgbClr>
                  </a:outerShdw>
                </a:effectLst>
              </a:rPr>
              <a:t>Mini Lesson:</a:t>
            </a:r>
            <a:br>
              <a:rPr lang="en-US" sz="5000" b="1" dirty="0" smtClean="0">
                <a:effectLst>
                  <a:outerShdw blurRad="38100" dist="38100" dir="2700000" algn="tl">
                    <a:srgbClr val="000000">
                      <a:alpha val="43137"/>
                    </a:srgbClr>
                  </a:outerShdw>
                </a:effectLst>
              </a:rPr>
            </a:br>
            <a:r>
              <a:rPr lang="en-US" sz="5000" b="1" dirty="0" smtClean="0">
                <a:effectLst>
                  <a:outerShdw blurRad="38100" dist="38100" dir="2700000" algn="tl">
                    <a:srgbClr val="000000">
                      <a:alpha val="43137"/>
                    </a:srgbClr>
                  </a:outerShdw>
                </a:effectLst>
              </a:rPr>
              <a:t>Tone &amp; Diction</a:t>
            </a:r>
            <a:endParaRPr lang="en-US" sz="5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367125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normAutofit/>
          </a:bodyPr>
          <a:lstStyle/>
          <a:p>
            <a:pPr eaLnBrk="1" hangingPunct="1"/>
            <a:r>
              <a:rPr lang="en-US" sz="5500" b="1" u="sng" dirty="0" smtClean="0">
                <a:effectLst>
                  <a:outerShdw blurRad="38100" dist="38100" dir="2700000" algn="tl">
                    <a:srgbClr val="000000">
                      <a:alpha val="43137"/>
                    </a:srgbClr>
                  </a:outerShdw>
                </a:effectLst>
                <a:ea typeface="ＭＳ Ｐゴシック" pitchFamily="34" charset="-128"/>
              </a:rPr>
              <a:t>TONE</a:t>
            </a:r>
          </a:p>
        </p:txBody>
      </p:sp>
      <p:sp>
        <p:nvSpPr>
          <p:cNvPr id="68611" name="Rectangle 3"/>
          <p:cNvSpPr>
            <a:spLocks noGrp="1" noChangeArrowheads="1"/>
          </p:cNvSpPr>
          <p:nvPr>
            <p:ph idx="1"/>
          </p:nvPr>
        </p:nvSpPr>
        <p:spPr>
          <a:xfrm>
            <a:off x="685799" y="1941513"/>
            <a:ext cx="7851775" cy="4535487"/>
          </a:xfrm>
        </p:spPr>
        <p:txBody>
          <a:bodyPr>
            <a:normAutofit lnSpcReduction="10000"/>
          </a:bodyPr>
          <a:lstStyle/>
          <a:p>
            <a:pPr marL="173038" indent="-173038" eaLnBrk="1" hangingPunct="1">
              <a:buFont typeface="Wingdings" pitchFamily="2" charset="2"/>
              <a:buNone/>
            </a:pPr>
            <a:endParaRPr lang="en-US" dirty="0" smtClean="0">
              <a:ea typeface="ＭＳ Ｐゴシック" pitchFamily="34" charset="-128"/>
            </a:endParaRPr>
          </a:p>
          <a:p>
            <a:pPr marL="173038" indent="-173038" eaLnBrk="1" hangingPunct="1">
              <a:buFont typeface="Wingdings" pitchFamily="2" charset="2"/>
              <a:buNone/>
            </a:pPr>
            <a:r>
              <a:rPr lang="en-US" sz="3200" b="1" dirty="0" smtClean="0">
                <a:solidFill>
                  <a:schemeClr val="tx2"/>
                </a:solidFill>
                <a:ea typeface="ＭＳ Ｐゴシック" pitchFamily="34" charset="-128"/>
              </a:rPr>
              <a:t>Tone</a:t>
            </a:r>
            <a:r>
              <a:rPr lang="en-US" sz="3200" b="1" dirty="0" smtClean="0">
                <a:ea typeface="ＭＳ Ｐゴシック" pitchFamily="34" charset="-128"/>
              </a:rPr>
              <a:t> is the </a:t>
            </a:r>
            <a:r>
              <a:rPr lang="en-US" sz="3200" b="1" u="sng" dirty="0" smtClean="0">
                <a:solidFill>
                  <a:schemeClr val="accent3"/>
                </a:solidFill>
                <a:effectLst>
                  <a:outerShdw blurRad="38100" dist="38100" dir="2700000" algn="tl">
                    <a:srgbClr val="000000">
                      <a:alpha val="43137"/>
                    </a:srgbClr>
                  </a:outerShdw>
                </a:effectLst>
                <a:ea typeface="ＭＳ Ｐゴシック" pitchFamily="34" charset="-128"/>
              </a:rPr>
              <a:t>AUTHOR</a:t>
            </a:r>
            <a:r>
              <a:rPr lang="en-US" altLang="en-US" sz="3200" b="1" u="sng" dirty="0" smtClean="0">
                <a:solidFill>
                  <a:schemeClr val="accent3"/>
                </a:solidFill>
                <a:effectLst>
                  <a:outerShdw blurRad="38100" dist="38100" dir="2700000" algn="tl">
                    <a:srgbClr val="000000">
                      <a:alpha val="43137"/>
                    </a:srgbClr>
                  </a:outerShdw>
                </a:effectLst>
                <a:latin typeface="Times New Roman" pitchFamily="18" charset="0"/>
                <a:ea typeface="ＭＳ Ｐゴシック" pitchFamily="34" charset="-128"/>
              </a:rPr>
              <a:t>’</a:t>
            </a:r>
            <a:r>
              <a:rPr lang="en-US" altLang="ja-JP" sz="3200" b="1" u="sng" dirty="0" smtClean="0">
                <a:solidFill>
                  <a:schemeClr val="accent3"/>
                </a:solidFill>
                <a:effectLst>
                  <a:outerShdw blurRad="38100" dist="38100" dir="2700000" algn="tl">
                    <a:srgbClr val="000000">
                      <a:alpha val="43137"/>
                    </a:srgbClr>
                  </a:outerShdw>
                </a:effectLst>
                <a:ea typeface="ＭＳ Ｐゴシック" pitchFamily="34" charset="-128"/>
              </a:rPr>
              <a:t>S</a:t>
            </a:r>
            <a:r>
              <a:rPr lang="en-US" altLang="ja-JP" sz="3200" b="1" dirty="0" smtClean="0">
                <a:ea typeface="ＭＳ Ｐゴシック" pitchFamily="34" charset="-128"/>
              </a:rPr>
              <a:t> attitude towards the audience, the subject, or the character</a:t>
            </a:r>
            <a:r>
              <a:rPr lang="en-US" altLang="ja-JP" b="1" dirty="0" smtClean="0">
                <a:ea typeface="ＭＳ Ｐゴシック" pitchFamily="34" charset="-128"/>
              </a:rPr>
              <a:t>.</a:t>
            </a:r>
          </a:p>
          <a:p>
            <a:pPr marL="173038" indent="-173038" eaLnBrk="1" hangingPunct="1">
              <a:buFont typeface="Wingdings" pitchFamily="2" charset="2"/>
              <a:buNone/>
            </a:pPr>
            <a:endParaRPr lang="en-US" b="1" dirty="0" smtClean="0">
              <a:ea typeface="ＭＳ Ｐゴシック" pitchFamily="34" charset="-128"/>
            </a:endParaRPr>
          </a:p>
          <a:p>
            <a:pPr marL="173038" indent="-173038" eaLnBrk="1" hangingPunct="1">
              <a:buFont typeface="Wingdings" pitchFamily="2" charset="2"/>
              <a:buNone/>
            </a:pPr>
            <a:r>
              <a:rPr lang="en-US" b="1" dirty="0" smtClean="0">
                <a:ea typeface="ＭＳ Ｐゴシック" pitchFamily="34" charset="-128"/>
              </a:rPr>
              <a:t>*</a:t>
            </a:r>
            <a:r>
              <a:rPr lang="en-US" b="1" u="sng" dirty="0" smtClean="0">
                <a:effectLst>
                  <a:outerShdw blurRad="38100" dist="38100" dir="2700000" algn="tl">
                    <a:srgbClr val="000000">
                      <a:alpha val="43137"/>
                    </a:srgbClr>
                  </a:outerShdw>
                </a:effectLst>
                <a:ea typeface="ＭＳ Ｐゴシック" pitchFamily="34" charset="-128"/>
              </a:rPr>
              <a:t>Tone is shown through</a:t>
            </a:r>
          </a:p>
          <a:p>
            <a:pPr marL="880110" lvl="1" indent="-514350" eaLnBrk="1" hangingPunct="1">
              <a:buFont typeface="+mj-lt"/>
              <a:buAutoNum type="arabicPeriod"/>
            </a:pPr>
            <a:r>
              <a:rPr lang="en-US" sz="3200" b="1" dirty="0" smtClean="0">
                <a:ea typeface="ＭＳ Ｐゴシック" pitchFamily="34" charset="-128"/>
              </a:rPr>
              <a:t>Dialogue - talking</a:t>
            </a:r>
          </a:p>
          <a:p>
            <a:pPr marL="880110" lvl="1" indent="-514350" eaLnBrk="1" hangingPunct="1">
              <a:buFont typeface="+mj-lt"/>
              <a:buAutoNum type="arabicPeriod"/>
            </a:pPr>
            <a:r>
              <a:rPr lang="en-US" sz="3200" b="1" dirty="0" smtClean="0">
                <a:ea typeface="ＭＳ Ｐゴシック" pitchFamily="34" charset="-128"/>
              </a:rPr>
              <a:t>Descriptions – author</a:t>
            </a:r>
            <a:r>
              <a:rPr lang="en-US" altLang="en-US" sz="3200" b="1" dirty="0" smtClean="0">
                <a:ea typeface="ＭＳ Ｐゴシック" pitchFamily="34" charset="-128"/>
              </a:rPr>
              <a:t>’</a:t>
            </a:r>
            <a:r>
              <a:rPr lang="en-US" sz="3200" b="1" dirty="0" smtClean="0">
                <a:ea typeface="ＭＳ Ｐゴシック" pitchFamily="34" charset="-128"/>
              </a:rPr>
              <a:t>s</a:t>
            </a:r>
            <a:r>
              <a:rPr lang="en-US" sz="3200" b="1" dirty="0" smtClean="0">
                <a:solidFill>
                  <a:schemeClr val="accent1"/>
                </a:solidFill>
                <a:ea typeface="ＭＳ Ｐゴシック" pitchFamily="34" charset="-128"/>
              </a:rPr>
              <a:t> </a:t>
            </a:r>
            <a:r>
              <a:rPr lang="en-US" sz="3200" b="1" u="sng" dirty="0" smtClean="0">
                <a:solidFill>
                  <a:schemeClr val="accent1"/>
                </a:solidFill>
                <a:effectLst>
                  <a:outerShdw blurRad="38100" dist="38100" dir="2700000" algn="tl">
                    <a:srgbClr val="000000">
                      <a:alpha val="43137"/>
                    </a:srgbClr>
                  </a:outerShdw>
                </a:effectLst>
                <a:ea typeface="ＭＳ Ｐゴシック" pitchFamily="34" charset="-128"/>
              </a:rPr>
              <a:t>DICTION</a:t>
            </a:r>
            <a:r>
              <a:rPr lang="en-US" sz="3200" b="1" dirty="0" smtClean="0">
                <a:solidFill>
                  <a:schemeClr val="accent1"/>
                </a:solidFill>
                <a:ea typeface="ＭＳ Ｐゴシック" pitchFamily="34" charset="-128"/>
              </a:rPr>
              <a:t>  </a:t>
            </a:r>
            <a:r>
              <a:rPr lang="en-US" sz="3200" b="1" dirty="0" smtClean="0">
                <a:ea typeface="ＭＳ Ｐゴシック" pitchFamily="34" charset="-128"/>
              </a:rPr>
              <a:t>[word choice]</a:t>
            </a:r>
          </a:p>
        </p:txBody>
      </p:sp>
      <p:pic>
        <p:nvPicPr>
          <p:cNvPr id="10242" name="Picture 2" descr="https://encrypted-tbn2.gstatic.com/images?q=tbn:ANd9GcT37LH6aynFUDOnLIzuQ_EARLHfsH86bTDJBrju6ehk-HQLBdzrW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76200"/>
            <a:ext cx="2514600" cy="2152416"/>
          </a:xfrm>
          <a:prstGeom prst="rect">
            <a:avLst/>
          </a:prstGeom>
          <a:noFill/>
          <a:ln w="76200">
            <a:solidFill>
              <a:schemeClr val="accent1"/>
            </a:solidFill>
          </a:ln>
          <a:extLst>
            <a:ext uri="{909E8E84-426E-40DD-AFC4-6F175D3DCCD1}">
              <a14:hiddenFill xmlns:a14="http://schemas.microsoft.com/office/drawing/2010/main">
                <a:solidFill>
                  <a:srgbClr val="FFFFFF"/>
                </a:solidFill>
              </a14:hiddenFill>
            </a:ext>
          </a:extLst>
        </p:spPr>
      </p:pic>
      <p:pic>
        <p:nvPicPr>
          <p:cNvPr id="10244" name="Picture 4" descr="http://content.mycutegraphics.com/graphics/book/book-pil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333750"/>
            <a:ext cx="2898775" cy="1338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475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861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8611">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8611">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8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2"/>
          <p:cNvSpPr>
            <a:spLocks noGrp="1"/>
          </p:cNvSpPr>
          <p:nvPr>
            <p:ph type="title"/>
          </p:nvPr>
        </p:nvSpPr>
        <p:spPr/>
        <p:txBody>
          <a:bodyPr/>
          <a:lstStyle/>
          <a:p>
            <a:pPr eaLnBrk="1" hangingPunct="1"/>
            <a:r>
              <a:rPr lang="en-US" b="1" u="sng" dirty="0" smtClean="0">
                <a:effectLst>
                  <a:outerShdw blurRad="38100" dist="38100" dir="2700000" algn="tl">
                    <a:srgbClr val="000000">
                      <a:alpha val="43137"/>
                    </a:srgbClr>
                  </a:outerShdw>
                </a:effectLst>
                <a:ea typeface="ＭＳ Ｐゴシック" pitchFamily="34" charset="-128"/>
              </a:rPr>
              <a:t>Words that describe TONE</a:t>
            </a:r>
          </a:p>
        </p:txBody>
      </p:sp>
      <p:sp>
        <p:nvSpPr>
          <p:cNvPr id="2" name="Content Placeholder 1"/>
          <p:cNvSpPr>
            <a:spLocks noGrp="1"/>
          </p:cNvSpPr>
          <p:nvPr>
            <p:ph idx="1"/>
          </p:nvPr>
        </p:nvSpPr>
        <p:spPr>
          <a:xfrm>
            <a:off x="699247" y="2248347"/>
            <a:ext cx="7745505" cy="3877815"/>
          </a:xfrm>
          <a:ln>
            <a:miter lim="800000"/>
            <a:headEnd/>
            <a:tailEnd/>
          </a:ln>
        </p:spPr>
        <p:txBody>
          <a:bodyPr numCol="3" rtlCol="0">
            <a:normAutofit/>
          </a:bodyPr>
          <a:lstStyle/>
          <a:p>
            <a:pPr marL="365760" indent="-365760" eaLnBrk="1" fontAlgn="auto" hangingPunct="1">
              <a:spcAft>
                <a:spcPts val="0"/>
              </a:spcAft>
              <a:defRPr/>
            </a:pPr>
            <a:r>
              <a:rPr lang="en-US" b="1" dirty="0" smtClean="0">
                <a:solidFill>
                  <a:schemeClr val="accent3"/>
                </a:solidFill>
                <a:ea typeface="+mn-ea"/>
              </a:rPr>
              <a:t>Amused</a:t>
            </a:r>
          </a:p>
          <a:p>
            <a:pPr marL="365760" indent="-365760" eaLnBrk="1" fontAlgn="auto" hangingPunct="1">
              <a:spcAft>
                <a:spcPts val="0"/>
              </a:spcAft>
              <a:defRPr/>
            </a:pPr>
            <a:r>
              <a:rPr lang="en-US" b="1" dirty="0" smtClean="0">
                <a:solidFill>
                  <a:schemeClr val="accent3"/>
                </a:solidFill>
                <a:ea typeface="+mn-ea"/>
              </a:rPr>
              <a:t>Angry</a:t>
            </a:r>
          </a:p>
          <a:p>
            <a:pPr marL="365760" indent="-365760" eaLnBrk="1" fontAlgn="auto" hangingPunct="1">
              <a:spcAft>
                <a:spcPts val="0"/>
              </a:spcAft>
              <a:defRPr/>
            </a:pPr>
            <a:r>
              <a:rPr lang="en-US" b="1" dirty="0" smtClean="0">
                <a:solidFill>
                  <a:schemeClr val="accent3"/>
                </a:solidFill>
                <a:ea typeface="+mn-ea"/>
              </a:rPr>
              <a:t>Cheerful</a:t>
            </a:r>
          </a:p>
          <a:p>
            <a:pPr marL="365760" indent="-365760" eaLnBrk="1" fontAlgn="auto" hangingPunct="1">
              <a:spcAft>
                <a:spcPts val="0"/>
              </a:spcAft>
              <a:defRPr/>
            </a:pPr>
            <a:r>
              <a:rPr lang="en-US" b="1" dirty="0" smtClean="0">
                <a:solidFill>
                  <a:schemeClr val="accent3"/>
                </a:solidFill>
                <a:ea typeface="+mn-ea"/>
              </a:rPr>
              <a:t>Critical</a:t>
            </a:r>
          </a:p>
          <a:p>
            <a:pPr marL="365760" indent="-365760" eaLnBrk="1" fontAlgn="auto" hangingPunct="1">
              <a:spcAft>
                <a:spcPts val="0"/>
              </a:spcAft>
              <a:defRPr/>
            </a:pPr>
            <a:r>
              <a:rPr lang="en-US" b="1" dirty="0" smtClean="0">
                <a:solidFill>
                  <a:schemeClr val="accent3"/>
                </a:solidFill>
                <a:ea typeface="+mn-ea"/>
              </a:rPr>
              <a:t>Clear</a:t>
            </a:r>
          </a:p>
          <a:p>
            <a:pPr marL="365760" indent="-365760" eaLnBrk="1" fontAlgn="auto" hangingPunct="1">
              <a:spcAft>
                <a:spcPts val="0"/>
              </a:spcAft>
              <a:defRPr/>
            </a:pPr>
            <a:r>
              <a:rPr lang="en-US" b="1" dirty="0" smtClean="0">
                <a:solidFill>
                  <a:schemeClr val="accent3"/>
                </a:solidFill>
                <a:ea typeface="+mn-ea"/>
              </a:rPr>
              <a:t>Formal</a:t>
            </a:r>
          </a:p>
          <a:p>
            <a:pPr marL="365760" indent="-365760" eaLnBrk="1" fontAlgn="auto" hangingPunct="1">
              <a:spcAft>
                <a:spcPts val="0"/>
              </a:spcAft>
              <a:defRPr/>
            </a:pPr>
            <a:r>
              <a:rPr lang="en-US" b="1" dirty="0" smtClean="0">
                <a:solidFill>
                  <a:schemeClr val="accent3"/>
                </a:solidFill>
                <a:ea typeface="+mn-ea"/>
              </a:rPr>
              <a:t>Gloomy</a:t>
            </a:r>
          </a:p>
          <a:p>
            <a:pPr marL="365760" indent="-365760" eaLnBrk="1" fontAlgn="auto" hangingPunct="1">
              <a:spcAft>
                <a:spcPts val="0"/>
              </a:spcAft>
              <a:defRPr/>
            </a:pPr>
            <a:r>
              <a:rPr lang="en-US" b="1" dirty="0" smtClean="0">
                <a:solidFill>
                  <a:schemeClr val="accent3"/>
                </a:solidFill>
                <a:ea typeface="+mn-ea"/>
              </a:rPr>
              <a:t>Humorous</a:t>
            </a:r>
          </a:p>
          <a:p>
            <a:pPr marL="365760" indent="-365760" eaLnBrk="1" fontAlgn="auto" hangingPunct="1">
              <a:spcAft>
                <a:spcPts val="0"/>
              </a:spcAft>
              <a:defRPr/>
            </a:pPr>
            <a:r>
              <a:rPr lang="en-US" b="1" dirty="0" smtClean="0">
                <a:solidFill>
                  <a:schemeClr val="accent3"/>
                </a:solidFill>
                <a:ea typeface="+mn-ea"/>
              </a:rPr>
              <a:t>Informal</a:t>
            </a:r>
          </a:p>
          <a:p>
            <a:pPr marL="365760" indent="-365760" eaLnBrk="1" fontAlgn="auto" hangingPunct="1">
              <a:spcAft>
                <a:spcPts val="0"/>
              </a:spcAft>
              <a:defRPr/>
            </a:pPr>
            <a:r>
              <a:rPr lang="en-US" b="1" dirty="0" smtClean="0">
                <a:solidFill>
                  <a:schemeClr val="accent3"/>
                </a:solidFill>
                <a:ea typeface="+mn-ea"/>
              </a:rPr>
              <a:t>Ironic</a:t>
            </a:r>
          </a:p>
          <a:p>
            <a:pPr marL="365760" indent="-365760" eaLnBrk="1" fontAlgn="auto" hangingPunct="1">
              <a:spcAft>
                <a:spcPts val="0"/>
              </a:spcAft>
              <a:defRPr/>
            </a:pPr>
            <a:r>
              <a:rPr lang="en-US" b="1" dirty="0" smtClean="0">
                <a:solidFill>
                  <a:schemeClr val="accent3"/>
                </a:solidFill>
                <a:ea typeface="+mn-ea"/>
              </a:rPr>
              <a:t>Light</a:t>
            </a:r>
          </a:p>
          <a:p>
            <a:pPr marL="365760" indent="-365760" eaLnBrk="1" fontAlgn="auto" hangingPunct="1">
              <a:spcAft>
                <a:spcPts val="0"/>
              </a:spcAft>
              <a:defRPr/>
            </a:pPr>
            <a:r>
              <a:rPr lang="en-US" b="1" dirty="0" smtClean="0">
                <a:solidFill>
                  <a:schemeClr val="accent3"/>
                </a:solidFill>
                <a:ea typeface="+mn-ea"/>
              </a:rPr>
              <a:t>Matter-of-fact</a:t>
            </a:r>
          </a:p>
          <a:p>
            <a:pPr marL="365760" indent="-365760" eaLnBrk="1" fontAlgn="auto" hangingPunct="1">
              <a:spcAft>
                <a:spcPts val="0"/>
              </a:spcAft>
              <a:defRPr/>
            </a:pPr>
            <a:r>
              <a:rPr lang="en-US" b="1" dirty="0" smtClean="0">
                <a:solidFill>
                  <a:schemeClr val="accent3"/>
                </a:solidFill>
                <a:ea typeface="+mn-ea"/>
              </a:rPr>
              <a:t>Mocking</a:t>
            </a:r>
          </a:p>
          <a:p>
            <a:pPr marL="365760" indent="-365760" eaLnBrk="1" fontAlgn="auto" hangingPunct="1">
              <a:spcAft>
                <a:spcPts val="0"/>
              </a:spcAft>
              <a:defRPr/>
            </a:pPr>
            <a:r>
              <a:rPr lang="en-US" b="1" dirty="0" smtClean="0">
                <a:solidFill>
                  <a:schemeClr val="accent3"/>
                </a:solidFill>
                <a:ea typeface="+mn-ea"/>
              </a:rPr>
              <a:t>Resigned</a:t>
            </a:r>
          </a:p>
          <a:p>
            <a:pPr marL="365760" indent="-365760" eaLnBrk="1" fontAlgn="auto" hangingPunct="1">
              <a:spcAft>
                <a:spcPts val="0"/>
              </a:spcAft>
              <a:defRPr/>
            </a:pPr>
            <a:r>
              <a:rPr lang="en-US" b="1" dirty="0" smtClean="0">
                <a:solidFill>
                  <a:schemeClr val="accent3"/>
                </a:solidFill>
                <a:ea typeface="+mn-ea"/>
              </a:rPr>
              <a:t>Optimistic</a:t>
            </a:r>
          </a:p>
          <a:p>
            <a:pPr marL="365760" indent="-365760" eaLnBrk="1" fontAlgn="auto" hangingPunct="1">
              <a:spcAft>
                <a:spcPts val="0"/>
              </a:spcAft>
              <a:defRPr/>
            </a:pPr>
            <a:r>
              <a:rPr lang="en-US" b="1" dirty="0" smtClean="0">
                <a:solidFill>
                  <a:schemeClr val="accent3"/>
                </a:solidFill>
                <a:ea typeface="+mn-ea"/>
              </a:rPr>
              <a:t>Pessimistic</a:t>
            </a:r>
          </a:p>
          <a:p>
            <a:pPr marL="365760" indent="-365760" eaLnBrk="1" fontAlgn="auto" hangingPunct="1">
              <a:spcAft>
                <a:spcPts val="0"/>
              </a:spcAft>
              <a:defRPr/>
            </a:pPr>
            <a:r>
              <a:rPr lang="en-US" b="1" dirty="0" smtClean="0">
                <a:solidFill>
                  <a:schemeClr val="accent3"/>
                </a:solidFill>
                <a:ea typeface="+mn-ea"/>
              </a:rPr>
              <a:t>Playful</a:t>
            </a:r>
          </a:p>
          <a:p>
            <a:pPr marL="365760" indent="-365760" eaLnBrk="1" fontAlgn="auto" hangingPunct="1">
              <a:spcAft>
                <a:spcPts val="0"/>
              </a:spcAft>
              <a:defRPr/>
            </a:pPr>
            <a:r>
              <a:rPr lang="en-US" b="1" dirty="0" smtClean="0">
                <a:solidFill>
                  <a:schemeClr val="accent3"/>
                </a:solidFill>
                <a:ea typeface="+mn-ea"/>
              </a:rPr>
              <a:t>Pompous</a:t>
            </a:r>
          </a:p>
          <a:p>
            <a:pPr marL="365760" indent="-365760" eaLnBrk="1" fontAlgn="auto" hangingPunct="1">
              <a:spcAft>
                <a:spcPts val="0"/>
              </a:spcAft>
              <a:defRPr/>
            </a:pPr>
            <a:r>
              <a:rPr lang="en-US" b="1" dirty="0" smtClean="0">
                <a:solidFill>
                  <a:schemeClr val="accent3"/>
                </a:solidFill>
                <a:ea typeface="+mn-ea"/>
              </a:rPr>
              <a:t>Sad</a:t>
            </a:r>
          </a:p>
          <a:p>
            <a:pPr marL="365760" indent="-365760" eaLnBrk="1" fontAlgn="auto" hangingPunct="1">
              <a:spcAft>
                <a:spcPts val="0"/>
              </a:spcAft>
              <a:defRPr/>
            </a:pPr>
            <a:r>
              <a:rPr lang="en-US" b="1" dirty="0" smtClean="0">
                <a:solidFill>
                  <a:schemeClr val="accent3"/>
                </a:solidFill>
                <a:ea typeface="+mn-ea"/>
              </a:rPr>
              <a:t>Serious</a:t>
            </a:r>
          </a:p>
          <a:p>
            <a:pPr marL="365760" indent="-365760" eaLnBrk="1" fontAlgn="auto" hangingPunct="1">
              <a:spcAft>
                <a:spcPts val="0"/>
              </a:spcAft>
              <a:defRPr/>
            </a:pPr>
            <a:r>
              <a:rPr lang="en-US" b="1" dirty="0" smtClean="0">
                <a:solidFill>
                  <a:schemeClr val="accent3"/>
                </a:solidFill>
                <a:ea typeface="+mn-ea"/>
              </a:rPr>
              <a:t>Sincere</a:t>
            </a:r>
          </a:p>
          <a:p>
            <a:pPr marL="365760" indent="-365760" eaLnBrk="1" fontAlgn="auto" hangingPunct="1">
              <a:spcAft>
                <a:spcPts val="0"/>
              </a:spcAft>
              <a:defRPr/>
            </a:pPr>
            <a:r>
              <a:rPr lang="en-US" b="1" dirty="0" smtClean="0">
                <a:solidFill>
                  <a:schemeClr val="accent3"/>
                </a:solidFill>
                <a:ea typeface="+mn-ea"/>
              </a:rPr>
              <a:t>Suspicious</a:t>
            </a:r>
          </a:p>
          <a:p>
            <a:pPr marL="365760" indent="-365760" eaLnBrk="1" fontAlgn="auto" hangingPunct="1">
              <a:spcAft>
                <a:spcPts val="0"/>
              </a:spcAft>
              <a:defRPr/>
            </a:pPr>
            <a:r>
              <a:rPr lang="en-US" b="1" dirty="0" smtClean="0">
                <a:solidFill>
                  <a:schemeClr val="accent3"/>
                </a:solidFill>
                <a:ea typeface="+mn-ea"/>
              </a:rPr>
              <a:t>Quizzical</a:t>
            </a:r>
          </a:p>
          <a:p>
            <a:pPr marL="365760" indent="-365760" eaLnBrk="1" fontAlgn="auto" hangingPunct="1">
              <a:spcAft>
                <a:spcPts val="0"/>
              </a:spcAft>
              <a:defRPr/>
            </a:pPr>
            <a:r>
              <a:rPr lang="en-US" b="1" dirty="0" smtClean="0">
                <a:solidFill>
                  <a:schemeClr val="accent3"/>
                </a:solidFill>
                <a:ea typeface="+mn-ea"/>
              </a:rPr>
              <a:t>Witty</a:t>
            </a:r>
          </a:p>
        </p:txBody>
      </p:sp>
    </p:spTree>
    <p:extLst>
      <p:ext uri="{BB962C8B-B14F-4D97-AF65-F5344CB8AC3E}">
        <p14:creationId xmlns:p14="http://schemas.microsoft.com/office/powerpoint/2010/main" val="2110704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024744" cy="1143000"/>
          </a:xfrm>
        </p:spPr>
        <p:txBody>
          <a:bodyPr>
            <a:normAutofit/>
          </a:bodyPr>
          <a:lstStyle/>
          <a:p>
            <a:r>
              <a:rPr lang="en-US" sz="4500" b="1" u="sng" dirty="0" smtClean="0">
                <a:effectLst>
                  <a:outerShdw blurRad="38100" dist="38100" dir="2700000" algn="tl">
                    <a:srgbClr val="000000">
                      <a:alpha val="43137"/>
                    </a:srgbClr>
                  </a:outerShdw>
                </a:effectLst>
              </a:rPr>
              <a:t>DICTION</a:t>
            </a:r>
            <a:endParaRPr lang="en-US" sz="45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066800"/>
            <a:ext cx="8077200" cy="3200400"/>
          </a:xfrm>
          <a:ln w="28575">
            <a:solidFill>
              <a:schemeClr val="accent1"/>
            </a:solidFill>
          </a:ln>
        </p:spPr>
        <p:txBody>
          <a:bodyPr>
            <a:normAutofit/>
          </a:bodyPr>
          <a:lstStyle/>
          <a:p>
            <a:r>
              <a:rPr lang="en-US" b="1" dirty="0" smtClean="0">
                <a:latin typeface="+mj-lt"/>
              </a:rPr>
              <a:t>An author’s </a:t>
            </a:r>
            <a:r>
              <a:rPr lang="en-US" b="1" u="sng" dirty="0" smtClean="0">
                <a:solidFill>
                  <a:schemeClr val="accent3"/>
                </a:solidFill>
                <a:effectLst>
                  <a:outerShdw blurRad="38100" dist="38100" dir="2700000" algn="tl">
                    <a:srgbClr val="000000">
                      <a:alpha val="43137"/>
                    </a:srgbClr>
                  </a:outerShdw>
                </a:effectLst>
              </a:rPr>
              <a:t>CHOICE OF WORDS</a:t>
            </a:r>
            <a:r>
              <a:rPr lang="en-US" b="1" dirty="0" smtClean="0"/>
              <a:t>, </a:t>
            </a:r>
            <a:r>
              <a:rPr lang="en-US" b="1" dirty="0"/>
              <a:t>especially with regard to correctness, clearness, or </a:t>
            </a:r>
            <a:r>
              <a:rPr lang="en-US" b="1" dirty="0" smtClean="0"/>
              <a:t>effectiveness</a:t>
            </a:r>
          </a:p>
          <a:p>
            <a:pPr lvl="1">
              <a:buFont typeface="Wingdings" pitchFamily="2" charset="2"/>
              <a:buChar char="Ø"/>
            </a:pPr>
            <a:r>
              <a:rPr lang="en-US" b="1" u="sng" dirty="0" smtClean="0"/>
              <a:t>Levels of Diction</a:t>
            </a:r>
            <a:r>
              <a:rPr lang="en-US" b="1" dirty="0" smtClean="0"/>
              <a:t>:</a:t>
            </a:r>
          </a:p>
          <a:p>
            <a:pPr marL="1143000" lvl="2" indent="-457200">
              <a:buFont typeface="+mj-lt"/>
              <a:buAutoNum type="arabicPeriod"/>
            </a:pPr>
            <a:r>
              <a:rPr lang="en-US" sz="2500" b="1" dirty="0" smtClean="0"/>
              <a:t>Formal</a:t>
            </a:r>
          </a:p>
          <a:p>
            <a:pPr marL="1143000" lvl="2" indent="-457200">
              <a:buFont typeface="+mj-lt"/>
              <a:buAutoNum type="arabicPeriod"/>
            </a:pPr>
            <a:r>
              <a:rPr lang="en-US" sz="2500" b="1" dirty="0" smtClean="0"/>
              <a:t>Neutral </a:t>
            </a:r>
          </a:p>
          <a:p>
            <a:pPr marL="1143000" lvl="2" indent="-457200">
              <a:buFont typeface="+mj-lt"/>
              <a:buAutoNum type="arabicPeriod"/>
            </a:pPr>
            <a:r>
              <a:rPr lang="en-US" sz="2500" b="1" dirty="0" smtClean="0"/>
              <a:t>Informal </a:t>
            </a:r>
            <a:endParaRPr lang="en-US" sz="2500" b="1" dirty="0"/>
          </a:p>
          <a:p>
            <a:pPr lvl="3">
              <a:buFont typeface="Courier New" pitchFamily="49" charset="0"/>
              <a:buChar char="o"/>
            </a:pPr>
            <a:r>
              <a:rPr lang="en-US" dirty="0" smtClean="0"/>
              <a:t>Maybe </a:t>
            </a:r>
            <a:r>
              <a:rPr lang="en-US" dirty="0"/>
              <a:t>correct in a particular </a:t>
            </a:r>
            <a:r>
              <a:rPr lang="en-US" b="1" u="sng" dirty="0"/>
              <a:t>context</a:t>
            </a:r>
            <a:r>
              <a:rPr lang="en-US" dirty="0"/>
              <a:t> but incorrect in another or when mixed unintentionally. </a:t>
            </a:r>
            <a:endParaRPr lang="en-US" dirty="0" smtClean="0"/>
          </a:p>
        </p:txBody>
      </p:sp>
      <p:sp>
        <p:nvSpPr>
          <p:cNvPr id="6" name="TextBox 5"/>
          <p:cNvSpPr txBox="1"/>
          <p:nvPr/>
        </p:nvSpPr>
        <p:spPr>
          <a:xfrm>
            <a:off x="-304800" y="4343400"/>
            <a:ext cx="9067800" cy="1938992"/>
          </a:xfrm>
          <a:prstGeom prst="rect">
            <a:avLst/>
          </a:prstGeom>
          <a:noFill/>
        </p:spPr>
        <p:txBody>
          <a:bodyPr wrap="square" rtlCol="0">
            <a:spAutoFit/>
          </a:bodyPr>
          <a:lstStyle/>
          <a:p>
            <a:pPr marL="800100" lvl="2" indent="0">
              <a:buNone/>
            </a:pPr>
            <a:r>
              <a:rPr lang="en-US" sz="2200" b="1" u="sng" dirty="0">
                <a:solidFill>
                  <a:schemeClr val="accent3"/>
                </a:solidFill>
                <a:effectLst>
                  <a:outerShdw blurRad="38100" dist="38100" dir="2700000" algn="tl">
                    <a:srgbClr val="000000">
                      <a:alpha val="43137"/>
                    </a:srgbClr>
                  </a:outerShdw>
                </a:effectLst>
              </a:rPr>
              <a:t>Here’s Some Help:</a:t>
            </a:r>
          </a:p>
          <a:p>
            <a:pPr marL="800100" lvl="2" indent="0">
              <a:buNone/>
            </a:pPr>
            <a:r>
              <a:rPr lang="en-US" sz="2000" b="1" dirty="0">
                <a:solidFill>
                  <a:schemeClr val="accent3"/>
                </a:solidFill>
              </a:rPr>
              <a:t>Most ideas have a number of alternate words that the writer can select to suit his or her purposes. “</a:t>
            </a:r>
            <a:r>
              <a:rPr lang="en-US" sz="2000" b="1" u="sng" dirty="0">
                <a:solidFill>
                  <a:schemeClr val="accent3"/>
                </a:solidFill>
              </a:rPr>
              <a:t>Children</a:t>
            </a:r>
            <a:r>
              <a:rPr lang="en-US" sz="2000" b="1" dirty="0">
                <a:solidFill>
                  <a:schemeClr val="accent3"/>
                </a:solidFill>
              </a:rPr>
              <a:t>,” “</a:t>
            </a:r>
            <a:r>
              <a:rPr lang="en-US" sz="2000" b="1" u="sng" dirty="0">
                <a:solidFill>
                  <a:schemeClr val="accent3"/>
                </a:solidFill>
              </a:rPr>
              <a:t>kids</a:t>
            </a:r>
            <a:r>
              <a:rPr lang="en-US" sz="2000" b="1" dirty="0">
                <a:solidFill>
                  <a:schemeClr val="accent3"/>
                </a:solidFill>
              </a:rPr>
              <a:t>,” “</a:t>
            </a:r>
            <a:r>
              <a:rPr lang="en-US" sz="2000" b="1" u="sng" dirty="0">
                <a:solidFill>
                  <a:schemeClr val="accent3"/>
                </a:solidFill>
              </a:rPr>
              <a:t>youngsters</a:t>
            </a:r>
            <a:r>
              <a:rPr lang="en-US" sz="2000" b="1" dirty="0">
                <a:solidFill>
                  <a:schemeClr val="accent3"/>
                </a:solidFill>
              </a:rPr>
              <a:t>,” “</a:t>
            </a:r>
            <a:r>
              <a:rPr lang="en-US" sz="2000" b="1" u="sng" dirty="0">
                <a:solidFill>
                  <a:schemeClr val="accent3"/>
                </a:solidFill>
              </a:rPr>
              <a:t>youths</a:t>
            </a:r>
            <a:r>
              <a:rPr lang="en-US" sz="2000" b="1" dirty="0">
                <a:solidFill>
                  <a:schemeClr val="accent3"/>
                </a:solidFill>
              </a:rPr>
              <a:t>,” and “</a:t>
            </a:r>
            <a:r>
              <a:rPr lang="en-US" sz="2000" b="1" u="sng" dirty="0">
                <a:solidFill>
                  <a:schemeClr val="accent3"/>
                </a:solidFill>
              </a:rPr>
              <a:t>brats</a:t>
            </a:r>
            <a:r>
              <a:rPr lang="en-US" sz="2000" b="1" dirty="0">
                <a:solidFill>
                  <a:schemeClr val="accent3"/>
                </a:solidFill>
              </a:rPr>
              <a:t>,” for example, all have different suggestive values.  </a:t>
            </a:r>
          </a:p>
          <a:p>
            <a:endParaRPr lang="en-US" dirty="0"/>
          </a:p>
        </p:txBody>
      </p:sp>
    </p:spTree>
    <p:extLst>
      <p:ext uri="{BB962C8B-B14F-4D97-AF65-F5344CB8AC3E}">
        <p14:creationId xmlns:p14="http://schemas.microsoft.com/office/powerpoint/2010/main" val="4096683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6324600" cy="1066800"/>
          </a:xfrm>
        </p:spPr>
        <p:txBody>
          <a:bodyPr>
            <a:noAutofit/>
          </a:bodyPr>
          <a:lstStyle/>
          <a:p>
            <a:r>
              <a:rPr lang="en-US" sz="2500" b="1" dirty="0" smtClean="0">
                <a:solidFill>
                  <a:schemeClr val="accent3"/>
                </a:solidFill>
              </a:rPr>
              <a:t>When assessing diction, first consider: </a:t>
            </a:r>
            <a:br>
              <a:rPr lang="en-US" sz="2500" b="1" dirty="0" smtClean="0">
                <a:solidFill>
                  <a:schemeClr val="accent3"/>
                </a:solidFill>
              </a:rPr>
            </a:br>
            <a:r>
              <a:rPr lang="en-US" sz="2500" b="1" u="sng" dirty="0" smtClean="0">
                <a:solidFill>
                  <a:schemeClr val="accent3"/>
                </a:solidFill>
                <a:effectLst>
                  <a:outerShdw blurRad="38100" dist="38100" dir="2700000" algn="tl">
                    <a:srgbClr val="000000">
                      <a:alpha val="43137"/>
                    </a:srgbClr>
                  </a:outerShdw>
                </a:effectLst>
              </a:rPr>
              <a:t>LEVEL OF FORMALITY</a:t>
            </a:r>
            <a:endParaRPr lang="en-US" sz="2500" b="1" u="sng" dirty="0">
              <a:solidFill>
                <a:schemeClr val="accent3"/>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5257800" cy="5029200"/>
          </a:xfrm>
        </p:spPr>
        <p:txBody>
          <a:bodyPr>
            <a:normAutofit/>
          </a:bodyPr>
          <a:lstStyle/>
          <a:p>
            <a:r>
              <a:rPr lang="en-US" b="1" dirty="0" smtClean="0">
                <a:solidFill>
                  <a:schemeClr val="accent1"/>
                </a:solidFill>
                <a:effectLst>
                  <a:outerShdw blurRad="38100" dist="38100" dir="2700000" algn="tl">
                    <a:srgbClr val="000000">
                      <a:alpha val="43137"/>
                    </a:srgbClr>
                  </a:outerShdw>
                </a:effectLst>
              </a:rPr>
              <a:t>High or formal </a:t>
            </a:r>
            <a:r>
              <a:rPr lang="en-US" dirty="0" smtClean="0"/>
              <a:t>diction: </a:t>
            </a:r>
            <a:r>
              <a:rPr lang="en-US" b="1" u="sng" dirty="0" smtClean="0"/>
              <a:t>dignified</a:t>
            </a:r>
            <a:r>
              <a:rPr lang="en-US" dirty="0" smtClean="0"/>
              <a:t>, </a:t>
            </a:r>
            <a:r>
              <a:rPr lang="en-US" b="1" u="sng" dirty="0" smtClean="0"/>
              <a:t>elevated</a:t>
            </a:r>
            <a:r>
              <a:rPr lang="en-US" dirty="0" smtClean="0"/>
              <a:t>, with elaborate or </a:t>
            </a:r>
            <a:r>
              <a:rPr lang="en-US" b="1" u="sng" dirty="0" smtClean="0"/>
              <a:t>sophisticated</a:t>
            </a:r>
            <a:r>
              <a:rPr lang="en-US" dirty="0" smtClean="0"/>
              <a:t> vocabulary. </a:t>
            </a:r>
            <a:br>
              <a:rPr lang="en-US" dirty="0" smtClean="0"/>
            </a:br>
            <a:endParaRPr lang="en-US" dirty="0" smtClean="0"/>
          </a:p>
          <a:p>
            <a:r>
              <a:rPr lang="en-US" b="1" dirty="0" smtClean="0">
                <a:solidFill>
                  <a:schemeClr val="accent1"/>
                </a:solidFill>
                <a:effectLst>
                  <a:outerShdw blurRad="38100" dist="38100" dir="2700000" algn="tl">
                    <a:srgbClr val="000000">
                      <a:alpha val="43137"/>
                    </a:srgbClr>
                  </a:outerShdw>
                </a:effectLst>
              </a:rPr>
              <a:t>Middle or neutral </a:t>
            </a:r>
            <a:r>
              <a:rPr lang="en-US" dirty="0" smtClean="0"/>
              <a:t>diction: grammatically accurate language using </a:t>
            </a:r>
            <a:r>
              <a:rPr lang="en-US" b="1" u="sng" dirty="0" smtClean="0"/>
              <a:t>common</a:t>
            </a:r>
            <a:r>
              <a:rPr lang="en-US" dirty="0" smtClean="0"/>
              <a:t>, unexceptional vocabulary; </a:t>
            </a:r>
            <a:r>
              <a:rPr lang="en-US" b="1" u="sng" dirty="0" smtClean="0"/>
              <a:t>easy to understand</a:t>
            </a:r>
            <a:r>
              <a:rPr lang="en-US" dirty="0" smtClean="0"/>
              <a:t>.</a:t>
            </a:r>
            <a:br>
              <a:rPr lang="en-US" dirty="0" smtClean="0"/>
            </a:br>
            <a:endParaRPr lang="en-US" dirty="0" smtClean="0"/>
          </a:p>
          <a:p>
            <a:r>
              <a:rPr lang="en-US" b="1" dirty="0" smtClean="0">
                <a:solidFill>
                  <a:schemeClr val="accent1"/>
                </a:solidFill>
                <a:effectLst>
                  <a:outerShdw blurRad="38100" dist="38100" dir="2700000" algn="tl">
                    <a:srgbClr val="000000">
                      <a:alpha val="43137"/>
                    </a:srgbClr>
                  </a:outerShdw>
                </a:effectLst>
              </a:rPr>
              <a:t>Low or informal </a:t>
            </a:r>
            <a:r>
              <a:rPr lang="en-US" dirty="0" smtClean="0"/>
              <a:t>diction: </a:t>
            </a:r>
            <a:r>
              <a:rPr lang="en-US" b="1" u="sng" dirty="0" smtClean="0"/>
              <a:t>plain</a:t>
            </a:r>
            <a:r>
              <a:rPr lang="en-US" dirty="0" smtClean="0"/>
              <a:t>, </a:t>
            </a:r>
            <a:r>
              <a:rPr lang="en-US" b="1" u="sng" dirty="0" smtClean="0"/>
              <a:t>everyday language</a:t>
            </a:r>
            <a:r>
              <a:rPr lang="en-US" dirty="0" smtClean="0"/>
              <a:t>, possibly including </a:t>
            </a:r>
            <a:r>
              <a:rPr lang="en-US" b="1" u="sng" dirty="0" smtClean="0"/>
              <a:t>slang.</a:t>
            </a:r>
            <a:endParaRPr lang="en-US" b="1" dirty="0"/>
          </a:p>
        </p:txBody>
      </p:sp>
      <p:pic>
        <p:nvPicPr>
          <p:cNvPr id="1026" name="Picture 2" descr="C:\Users\lgoodine\AppData\Local\Microsoft\Windows\Temporary Internet Files\Content.IE5\NZSFGQJ0\MC90021207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1053" y="1066800"/>
            <a:ext cx="1721318" cy="2209800"/>
          </a:xfrm>
          <a:prstGeom prst="rect">
            <a:avLst/>
          </a:prstGeom>
          <a:noFill/>
          <a:ln w="57150">
            <a:solidFill>
              <a:schemeClr val="accent3"/>
            </a:solidFill>
          </a:ln>
          <a:extLst>
            <a:ext uri="{909E8E84-426E-40DD-AFC4-6F175D3DCCD1}">
              <a14:hiddenFill xmlns:a14="http://schemas.microsoft.com/office/drawing/2010/main">
                <a:solidFill>
                  <a:srgbClr val="FFFFFF"/>
                </a:solidFill>
              </a14:hiddenFill>
            </a:ext>
          </a:extLst>
        </p:spPr>
      </p:pic>
      <p:pic>
        <p:nvPicPr>
          <p:cNvPr id="1028" name="Picture 4" descr="http://images.clipartof.com/thumbnails/443042-Royalty-Free-RF-Clip-Art-Illustration-Of-A-Cartoon-Bad-Mannered-Boy-Eating-A-Sloppy-Sandwich.jpg"/>
          <p:cNvPicPr>
            <a:picLocks noChangeAspect="1" noChangeArrowheads="1"/>
          </p:cNvPicPr>
          <p:nvPr/>
        </p:nvPicPr>
        <p:blipFill rotWithShape="1">
          <a:blip r:embed="rId4">
            <a:extLst>
              <a:ext uri="{28A0092B-C50C-407E-A947-70E740481C1C}">
                <a14:useLocalDpi xmlns:a14="http://schemas.microsoft.com/office/drawing/2010/main" val="0"/>
              </a:ext>
            </a:extLst>
          </a:blip>
          <a:srcRect r="16455"/>
          <a:stretch/>
        </p:blipFill>
        <p:spPr bwMode="auto">
          <a:xfrm>
            <a:off x="6464767" y="3733800"/>
            <a:ext cx="1757604" cy="2480310"/>
          </a:xfrm>
          <a:prstGeom prst="rect">
            <a:avLst/>
          </a:prstGeom>
          <a:noFill/>
          <a:ln w="57150">
            <a:solidFill>
              <a:schemeClr val="accent5">
                <a:lumMod val="40000"/>
                <a:lumOff val="6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465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cstpdx.com/sites/clinton/files/drama%20mas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23554">
            <a:off x="6328132" y="2815853"/>
            <a:ext cx="2216487" cy="19013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3400" y="609600"/>
            <a:ext cx="8077200" cy="563562"/>
          </a:xfrm>
        </p:spPr>
        <p:txBody>
          <a:bodyPr>
            <a:normAutofit/>
          </a:bodyPr>
          <a:lstStyle/>
          <a:p>
            <a:pPr algn="ctr"/>
            <a:r>
              <a:rPr lang="en-US" sz="3000" b="1" u="sng" dirty="0" smtClean="0">
                <a:effectLst>
                  <a:outerShdw blurRad="38100" dist="38100" dir="2700000" algn="tl">
                    <a:srgbClr val="000000">
                      <a:alpha val="43137"/>
                    </a:srgbClr>
                  </a:outerShdw>
                </a:effectLst>
              </a:rPr>
              <a:t>Considerations for Analyzing Diction:</a:t>
            </a:r>
            <a:endParaRPr lang="en-US" sz="3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371600"/>
            <a:ext cx="7315200" cy="5029200"/>
          </a:xfrm>
        </p:spPr>
        <p:txBody>
          <a:bodyPr>
            <a:normAutofit lnSpcReduction="10000"/>
          </a:bodyPr>
          <a:lstStyle/>
          <a:p>
            <a:pPr marL="811530" lvl="1" indent="-514350">
              <a:lnSpc>
                <a:spcPct val="95000"/>
              </a:lnSpc>
              <a:spcBef>
                <a:spcPts val="1200"/>
              </a:spcBef>
              <a:buClr>
                <a:srgbClr val="000000"/>
              </a:buClr>
              <a:buFont typeface="+mj-lt"/>
              <a:buAutoNum type="arabicPeriod"/>
            </a:pPr>
            <a:r>
              <a:rPr lang="en-US" b="1" dirty="0" smtClean="0">
                <a:solidFill>
                  <a:schemeClr val="tx1"/>
                </a:solidFill>
                <a:latin typeface="+mj-lt"/>
              </a:rPr>
              <a:t>Does the author choose </a:t>
            </a:r>
            <a:r>
              <a:rPr lang="en-US" b="1" u="sng" dirty="0" smtClean="0">
                <a:solidFill>
                  <a:schemeClr val="accent3"/>
                </a:solidFill>
                <a:latin typeface="+mj-lt"/>
              </a:rPr>
              <a:t>concrete</a:t>
            </a:r>
            <a:r>
              <a:rPr lang="en-US" b="1" dirty="0" smtClean="0">
                <a:solidFill>
                  <a:schemeClr val="tx1"/>
                </a:solidFill>
                <a:latin typeface="+mj-lt"/>
              </a:rPr>
              <a:t> or </a:t>
            </a:r>
            <a:r>
              <a:rPr lang="en-US" b="1" u="sng" dirty="0" smtClean="0">
                <a:solidFill>
                  <a:schemeClr val="accent3"/>
                </a:solidFill>
                <a:latin typeface="+mj-lt"/>
              </a:rPr>
              <a:t>abstract</a:t>
            </a:r>
            <a:r>
              <a:rPr lang="en-US" b="1" dirty="0" smtClean="0">
                <a:solidFill>
                  <a:schemeClr val="tx1"/>
                </a:solidFill>
                <a:latin typeface="+mj-lt"/>
              </a:rPr>
              <a:t> expression?</a:t>
            </a:r>
            <a:br>
              <a:rPr lang="en-US" b="1" dirty="0" smtClean="0">
                <a:solidFill>
                  <a:schemeClr val="tx1"/>
                </a:solidFill>
                <a:latin typeface="+mj-lt"/>
              </a:rPr>
            </a:br>
            <a:endParaRPr lang="en-US" b="1" dirty="0" smtClean="0">
              <a:solidFill>
                <a:schemeClr val="tx1"/>
              </a:solidFill>
              <a:latin typeface="+mj-lt"/>
            </a:endParaRPr>
          </a:p>
          <a:p>
            <a:pPr marL="811530" lvl="1" indent="-514350">
              <a:lnSpc>
                <a:spcPct val="95000"/>
              </a:lnSpc>
              <a:spcBef>
                <a:spcPts val="1200"/>
              </a:spcBef>
              <a:buClr>
                <a:srgbClr val="000000"/>
              </a:buClr>
              <a:buFont typeface="+mj-lt"/>
              <a:buAutoNum type="arabicPeriod"/>
            </a:pPr>
            <a:r>
              <a:rPr lang="en-US" b="1" dirty="0" smtClean="0">
                <a:solidFill>
                  <a:schemeClr val="tx1"/>
                </a:solidFill>
                <a:latin typeface="+mj-lt"/>
              </a:rPr>
              <a:t>Do the words have clearly </a:t>
            </a:r>
            <a:r>
              <a:rPr lang="en-US" b="1" u="sng" dirty="0" smtClean="0">
                <a:solidFill>
                  <a:schemeClr val="accent3"/>
                </a:solidFill>
                <a:latin typeface="+mj-lt"/>
              </a:rPr>
              <a:t>negative</a:t>
            </a:r>
            <a:r>
              <a:rPr lang="en-US" b="1" dirty="0" smtClean="0">
                <a:solidFill>
                  <a:schemeClr val="tx1"/>
                </a:solidFill>
                <a:latin typeface="+mj-lt"/>
              </a:rPr>
              <a:t>, </a:t>
            </a:r>
            <a:r>
              <a:rPr lang="en-US" b="1" u="sng" dirty="0" smtClean="0">
                <a:solidFill>
                  <a:schemeClr val="accent3"/>
                </a:solidFill>
                <a:latin typeface="+mj-lt"/>
              </a:rPr>
              <a:t>positive</a:t>
            </a:r>
            <a:r>
              <a:rPr lang="en-US" b="1" dirty="0" smtClean="0">
                <a:solidFill>
                  <a:schemeClr val="tx1"/>
                </a:solidFill>
                <a:latin typeface="+mj-lt"/>
              </a:rPr>
              <a:t>, or </a:t>
            </a:r>
            <a:r>
              <a:rPr lang="en-US" b="1" u="sng" dirty="0" smtClean="0">
                <a:solidFill>
                  <a:schemeClr val="accent3"/>
                </a:solidFill>
                <a:latin typeface="+mj-lt"/>
              </a:rPr>
              <a:t>other</a:t>
            </a:r>
            <a:r>
              <a:rPr lang="en-US" b="1" dirty="0" smtClean="0">
                <a:solidFill>
                  <a:schemeClr val="tx1"/>
                </a:solidFill>
                <a:latin typeface="+mj-lt"/>
              </a:rPr>
              <a:t> definitions?</a:t>
            </a:r>
            <a:br>
              <a:rPr lang="en-US" b="1" dirty="0" smtClean="0">
                <a:solidFill>
                  <a:schemeClr val="tx1"/>
                </a:solidFill>
                <a:latin typeface="+mj-lt"/>
              </a:rPr>
            </a:br>
            <a:endParaRPr lang="en-US" b="1" dirty="0" smtClean="0">
              <a:solidFill>
                <a:schemeClr val="tx1"/>
              </a:solidFill>
              <a:latin typeface="+mj-lt"/>
            </a:endParaRPr>
          </a:p>
          <a:p>
            <a:pPr marL="811530" lvl="1" indent="-514350">
              <a:lnSpc>
                <a:spcPct val="95000"/>
              </a:lnSpc>
              <a:spcBef>
                <a:spcPts val="1200"/>
              </a:spcBef>
              <a:buClr>
                <a:srgbClr val="000000"/>
              </a:buClr>
              <a:buFont typeface="+mj-lt"/>
              <a:buAutoNum type="arabicPeriod"/>
            </a:pPr>
            <a:r>
              <a:rPr lang="en-US" b="1" dirty="0" smtClean="0">
                <a:solidFill>
                  <a:schemeClr val="tx1"/>
                </a:solidFill>
                <a:latin typeface="+mj-lt"/>
              </a:rPr>
              <a:t>Is the wording </a:t>
            </a:r>
            <a:r>
              <a:rPr lang="en-US" b="1" u="sng" dirty="0" smtClean="0">
                <a:solidFill>
                  <a:schemeClr val="accent3"/>
                </a:solidFill>
                <a:latin typeface="+mj-lt"/>
              </a:rPr>
              <a:t>formal </a:t>
            </a:r>
            <a:r>
              <a:rPr lang="en-US" b="1" dirty="0" smtClean="0">
                <a:solidFill>
                  <a:schemeClr val="tx1"/>
                </a:solidFill>
                <a:latin typeface="+mj-lt"/>
              </a:rPr>
              <a:t>or </a:t>
            </a:r>
            <a:r>
              <a:rPr lang="en-US" b="1" u="sng" dirty="0" smtClean="0">
                <a:solidFill>
                  <a:schemeClr val="accent3"/>
                </a:solidFill>
                <a:latin typeface="+mj-lt"/>
              </a:rPr>
              <a:t>slang</a:t>
            </a:r>
            <a:r>
              <a:rPr lang="en-US" b="1" dirty="0" smtClean="0">
                <a:solidFill>
                  <a:schemeClr val="tx1"/>
                </a:solidFill>
                <a:latin typeface="+mj-lt"/>
              </a:rPr>
              <a:t>?</a:t>
            </a:r>
            <a:br>
              <a:rPr lang="en-US" b="1" dirty="0" smtClean="0">
                <a:solidFill>
                  <a:schemeClr val="tx1"/>
                </a:solidFill>
                <a:latin typeface="+mj-lt"/>
              </a:rPr>
            </a:br>
            <a:endParaRPr lang="en-US" b="1" dirty="0" smtClean="0">
              <a:solidFill>
                <a:schemeClr val="tx1"/>
              </a:solidFill>
              <a:latin typeface="+mj-lt"/>
            </a:endParaRPr>
          </a:p>
          <a:p>
            <a:pPr marL="811530" lvl="1" indent="-514350">
              <a:lnSpc>
                <a:spcPct val="95000"/>
              </a:lnSpc>
              <a:spcBef>
                <a:spcPts val="1200"/>
              </a:spcBef>
              <a:buClr>
                <a:srgbClr val="000000"/>
              </a:buClr>
              <a:buFont typeface="+mj-lt"/>
              <a:buAutoNum type="arabicPeriod"/>
            </a:pPr>
            <a:r>
              <a:rPr lang="en-US" b="1" dirty="0" smtClean="0">
                <a:solidFill>
                  <a:schemeClr val="tx1"/>
                </a:solidFill>
                <a:latin typeface="+mj-lt"/>
              </a:rPr>
              <a:t>What can the reader gather about the speaker or the speaker’s </a:t>
            </a:r>
            <a:r>
              <a:rPr lang="en-US" b="1" u="sng" dirty="0" smtClean="0">
                <a:solidFill>
                  <a:schemeClr val="accent3"/>
                </a:solidFill>
                <a:latin typeface="+mj-lt"/>
              </a:rPr>
              <a:t>attitude from the word choice</a:t>
            </a:r>
            <a:r>
              <a:rPr lang="en-US" b="1" dirty="0" smtClean="0">
                <a:solidFill>
                  <a:schemeClr val="tx1"/>
                </a:solidFill>
                <a:latin typeface="+mj-lt"/>
              </a:rPr>
              <a:t>?</a:t>
            </a:r>
            <a:br>
              <a:rPr lang="en-US" b="1" dirty="0" smtClean="0">
                <a:solidFill>
                  <a:schemeClr val="tx1"/>
                </a:solidFill>
                <a:latin typeface="+mj-lt"/>
              </a:rPr>
            </a:br>
            <a:endParaRPr lang="en-US" b="1" dirty="0" smtClean="0">
              <a:solidFill>
                <a:schemeClr val="tx1"/>
              </a:solidFill>
              <a:latin typeface="+mj-lt"/>
            </a:endParaRPr>
          </a:p>
          <a:p>
            <a:pPr marL="811530" lvl="1" indent="-514350">
              <a:lnSpc>
                <a:spcPct val="95000"/>
              </a:lnSpc>
              <a:spcBef>
                <a:spcPts val="1200"/>
              </a:spcBef>
              <a:buClr>
                <a:srgbClr val="000000"/>
              </a:buClr>
              <a:buFont typeface="+mj-lt"/>
              <a:buAutoNum type="arabicPeriod"/>
            </a:pPr>
            <a:r>
              <a:rPr lang="en-US" b="1" dirty="0" smtClean="0">
                <a:solidFill>
                  <a:schemeClr val="tx1"/>
                </a:solidFill>
                <a:latin typeface="+mj-lt"/>
              </a:rPr>
              <a:t>Is the language intended to sound </a:t>
            </a:r>
            <a:r>
              <a:rPr lang="en-US" b="1" u="sng" dirty="0" smtClean="0">
                <a:solidFill>
                  <a:schemeClr val="accent3"/>
                </a:solidFill>
                <a:latin typeface="+mj-lt"/>
              </a:rPr>
              <a:t>pleasing</a:t>
            </a:r>
            <a:r>
              <a:rPr lang="en-US" b="1" dirty="0" smtClean="0">
                <a:solidFill>
                  <a:schemeClr val="tx1"/>
                </a:solidFill>
                <a:latin typeface="+mj-lt"/>
              </a:rPr>
              <a:t>, or </a:t>
            </a:r>
            <a:r>
              <a:rPr lang="en-US" b="1" u="sng" dirty="0" smtClean="0">
                <a:solidFill>
                  <a:schemeClr val="accent3"/>
                </a:solidFill>
                <a:latin typeface="+mj-lt"/>
              </a:rPr>
              <a:t>harsh</a:t>
            </a:r>
            <a:r>
              <a:rPr lang="en-US" b="1" dirty="0" smtClean="0">
                <a:solidFill>
                  <a:schemeClr val="tx1"/>
                </a:solidFill>
                <a:latin typeface="+mj-lt"/>
              </a:rPr>
              <a:t>?</a:t>
            </a:r>
          </a:p>
          <a:p>
            <a:endParaRPr lang="en-US" sz="2200" b="1" dirty="0">
              <a:solidFill>
                <a:schemeClr val="accent3"/>
              </a:solidFill>
            </a:endParaRPr>
          </a:p>
        </p:txBody>
      </p:sp>
    </p:spTree>
    <p:extLst>
      <p:ext uri="{BB962C8B-B14F-4D97-AF65-F5344CB8AC3E}">
        <p14:creationId xmlns:p14="http://schemas.microsoft.com/office/powerpoint/2010/main" val="1962180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816429"/>
          </a:xfrm>
        </p:spPr>
        <p:txBody>
          <a:bodyPr>
            <a:normAutofit/>
          </a:bodyPr>
          <a:lstStyle/>
          <a:p>
            <a:pPr algn="ctr"/>
            <a:r>
              <a:rPr lang="en-US" sz="3500" b="1" u="sng" dirty="0" smtClean="0">
                <a:solidFill>
                  <a:schemeClr val="tx2"/>
                </a:solidFill>
                <a:effectLst>
                  <a:outerShdw blurRad="38100" dist="38100" dir="2700000" algn="tl">
                    <a:srgbClr val="000000">
                      <a:alpha val="43137"/>
                    </a:srgbClr>
                  </a:outerShdw>
                </a:effectLst>
              </a:rPr>
              <a:t>How to Assess Diction &amp; Tone</a:t>
            </a:r>
            <a:endParaRPr lang="en-US" sz="3500" b="1" u="sng" dirty="0">
              <a:solidFill>
                <a:schemeClr val="tx2"/>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371600"/>
            <a:ext cx="8229600" cy="5181600"/>
          </a:xfrm>
        </p:spPr>
        <p:txBody>
          <a:bodyPr>
            <a:noAutofit/>
          </a:bodyPr>
          <a:lstStyle/>
          <a:p>
            <a:pPr marL="582930" lvl="0" indent="-514350">
              <a:buFont typeface="+mj-lt"/>
              <a:buAutoNum type="arabicPeriod"/>
            </a:pPr>
            <a:r>
              <a:rPr lang="en-US" sz="2300" b="1" dirty="0" smtClean="0">
                <a:solidFill>
                  <a:schemeClr val="accent2"/>
                </a:solidFill>
              </a:rPr>
              <a:t>Use </a:t>
            </a:r>
            <a:r>
              <a:rPr lang="en-US" sz="2300" b="1" dirty="0">
                <a:solidFill>
                  <a:schemeClr val="accent2"/>
                </a:solidFill>
              </a:rPr>
              <a:t>an </a:t>
            </a:r>
            <a:r>
              <a:rPr lang="en-US" sz="2300" b="1" u="sng" dirty="0">
                <a:solidFill>
                  <a:schemeClr val="accent5"/>
                </a:solidFill>
              </a:rPr>
              <a:t>adjective</a:t>
            </a:r>
            <a:r>
              <a:rPr lang="en-US" sz="2300" b="1" dirty="0">
                <a:solidFill>
                  <a:schemeClr val="accent2"/>
                </a:solidFill>
              </a:rPr>
              <a:t> </a:t>
            </a:r>
            <a:r>
              <a:rPr lang="en-US" sz="2300" b="1" dirty="0" smtClean="0">
                <a:solidFill>
                  <a:schemeClr val="accent2"/>
                </a:solidFill>
              </a:rPr>
              <a:t>to describe diction </a:t>
            </a:r>
            <a:r>
              <a:rPr lang="en-US" sz="2300" b="1" dirty="0">
                <a:solidFill>
                  <a:schemeClr val="accent2"/>
                </a:solidFill>
              </a:rPr>
              <a:t>and tone</a:t>
            </a:r>
            <a:r>
              <a:rPr lang="en-US" sz="2300" b="1" dirty="0" smtClean="0">
                <a:solidFill>
                  <a:schemeClr val="accent2"/>
                </a:solidFill>
              </a:rPr>
              <a:t>.</a:t>
            </a:r>
            <a:br>
              <a:rPr lang="en-US" sz="2300" b="1" dirty="0" smtClean="0">
                <a:solidFill>
                  <a:schemeClr val="accent2"/>
                </a:solidFill>
              </a:rPr>
            </a:br>
            <a:r>
              <a:rPr lang="en-US" sz="2300" b="1" dirty="0" smtClean="0">
                <a:solidFill>
                  <a:schemeClr val="accent2"/>
                </a:solidFill>
              </a:rPr>
              <a:t> </a:t>
            </a:r>
            <a:endParaRPr lang="en-US" sz="2300" b="1" dirty="0">
              <a:solidFill>
                <a:schemeClr val="accent2"/>
              </a:solidFill>
            </a:endParaRPr>
          </a:p>
          <a:p>
            <a:pPr marL="582930" lvl="0" indent="-514350">
              <a:buFont typeface="+mj-lt"/>
              <a:buAutoNum type="arabicPeriod"/>
            </a:pPr>
            <a:r>
              <a:rPr lang="en-US" sz="2300" b="1" dirty="0" smtClean="0">
                <a:solidFill>
                  <a:schemeClr val="accent2"/>
                </a:solidFill>
              </a:rPr>
              <a:t>The </a:t>
            </a:r>
            <a:r>
              <a:rPr lang="en-US" sz="2300" b="1" dirty="0">
                <a:solidFill>
                  <a:schemeClr val="accent2"/>
                </a:solidFill>
              </a:rPr>
              <a:t>adjective you apply </a:t>
            </a:r>
            <a:r>
              <a:rPr lang="en-US" sz="2300" b="1" dirty="0" smtClean="0">
                <a:solidFill>
                  <a:schemeClr val="accent2"/>
                </a:solidFill>
              </a:rPr>
              <a:t>to </a:t>
            </a:r>
            <a:r>
              <a:rPr lang="en-US" sz="2300" b="1" u="sng" dirty="0">
                <a:solidFill>
                  <a:schemeClr val="accent5"/>
                </a:solidFill>
              </a:rPr>
              <a:t>tone</a:t>
            </a:r>
            <a:r>
              <a:rPr lang="en-US" sz="2300" b="1" dirty="0">
                <a:solidFill>
                  <a:schemeClr val="accent2"/>
                </a:solidFill>
              </a:rPr>
              <a:t> needs to </a:t>
            </a:r>
            <a:r>
              <a:rPr lang="en-US" sz="2300" b="1" dirty="0" smtClean="0">
                <a:solidFill>
                  <a:schemeClr val="accent2"/>
                </a:solidFill>
              </a:rPr>
              <a:t>describe </a:t>
            </a:r>
            <a:r>
              <a:rPr lang="en-US" sz="2300" b="1" dirty="0">
                <a:solidFill>
                  <a:schemeClr val="accent2"/>
                </a:solidFill>
              </a:rPr>
              <a:t>an </a:t>
            </a:r>
            <a:r>
              <a:rPr lang="en-US" sz="2300" b="1" u="sng" dirty="0">
                <a:solidFill>
                  <a:schemeClr val="accent5"/>
                </a:solidFill>
              </a:rPr>
              <a:t>attitude</a:t>
            </a:r>
            <a:r>
              <a:rPr lang="en-US" sz="2300" b="1" dirty="0" smtClean="0">
                <a:solidFill>
                  <a:schemeClr val="accent2"/>
                </a:solidFill>
              </a:rPr>
              <a:t>.</a:t>
            </a:r>
            <a:br>
              <a:rPr lang="en-US" sz="2300" b="1" dirty="0" smtClean="0">
                <a:solidFill>
                  <a:schemeClr val="accent2"/>
                </a:solidFill>
              </a:rPr>
            </a:br>
            <a:endParaRPr lang="en-US" sz="2300" b="1" dirty="0">
              <a:solidFill>
                <a:schemeClr val="accent2"/>
              </a:solidFill>
            </a:endParaRPr>
          </a:p>
          <a:p>
            <a:pPr marL="582930" lvl="0" indent="-514350">
              <a:buFont typeface="+mj-lt"/>
              <a:buAutoNum type="arabicPeriod"/>
            </a:pPr>
            <a:r>
              <a:rPr lang="en-US" sz="2300" b="1" dirty="0">
                <a:solidFill>
                  <a:schemeClr val="accent2"/>
                </a:solidFill>
              </a:rPr>
              <a:t>When in doubt, use a formula such as this one</a:t>
            </a:r>
            <a:r>
              <a:rPr lang="en-US" sz="2300" b="1" dirty="0" smtClean="0">
                <a:solidFill>
                  <a:schemeClr val="accent2"/>
                </a:solidFill>
              </a:rPr>
              <a:t>:</a:t>
            </a:r>
          </a:p>
          <a:p>
            <a:pPr lvl="1">
              <a:buFont typeface="Wingdings" pitchFamily="2" charset="2"/>
              <a:buChar char="ü"/>
            </a:pPr>
            <a:r>
              <a:rPr lang="en-US" sz="2300" b="1" dirty="0" smtClean="0">
                <a:solidFill>
                  <a:schemeClr val="accent5"/>
                </a:solidFill>
              </a:rPr>
              <a:t>“___ </a:t>
            </a:r>
            <a:r>
              <a:rPr lang="en-US" sz="2300" b="1" dirty="0">
                <a:solidFill>
                  <a:schemeClr val="accent5"/>
                </a:solidFill>
              </a:rPr>
              <a:t>diction contributes to the ___ tone</a:t>
            </a:r>
            <a:r>
              <a:rPr lang="en-US" sz="2300" b="1" dirty="0" smtClean="0">
                <a:solidFill>
                  <a:schemeClr val="accent5"/>
                </a:solidFill>
              </a:rPr>
              <a:t>.”</a:t>
            </a:r>
          </a:p>
          <a:p>
            <a:pPr marL="365760" lvl="1" indent="0">
              <a:buNone/>
            </a:pPr>
            <a:r>
              <a:rPr lang="en-US" sz="2300" b="1" dirty="0" smtClean="0">
                <a:solidFill>
                  <a:schemeClr val="accent2"/>
                </a:solidFill>
              </a:rPr>
              <a:t>Or, in somewhat greater detail:</a:t>
            </a:r>
          </a:p>
          <a:p>
            <a:pPr lvl="1">
              <a:buFont typeface="Wingdings" pitchFamily="2" charset="2"/>
              <a:buChar char="ü"/>
            </a:pPr>
            <a:r>
              <a:rPr lang="en-US" sz="2300" b="1" dirty="0" smtClean="0">
                <a:solidFill>
                  <a:schemeClr val="accent2"/>
                </a:solidFill>
              </a:rPr>
              <a:t>“In [</a:t>
            </a:r>
            <a:r>
              <a:rPr lang="en-US" sz="2300" b="1" i="1" dirty="0" smtClean="0">
                <a:solidFill>
                  <a:schemeClr val="accent2"/>
                </a:solidFill>
              </a:rPr>
              <a:t>name of work</a:t>
            </a:r>
            <a:r>
              <a:rPr lang="en-US" sz="2300" b="1" dirty="0" smtClean="0">
                <a:solidFill>
                  <a:schemeClr val="accent2"/>
                </a:solidFill>
              </a:rPr>
              <a:t>], [</a:t>
            </a:r>
            <a:r>
              <a:rPr lang="en-US" sz="2300" b="1" i="1" dirty="0" smtClean="0">
                <a:solidFill>
                  <a:schemeClr val="accent2"/>
                </a:solidFill>
              </a:rPr>
              <a:t>author</a:t>
            </a:r>
            <a:r>
              <a:rPr lang="en-US" sz="2300" b="1" dirty="0" smtClean="0">
                <a:solidFill>
                  <a:schemeClr val="accent2"/>
                </a:solidFill>
              </a:rPr>
              <a:t>] writes in a [</a:t>
            </a:r>
            <a:r>
              <a:rPr lang="en-US" sz="2300" b="1" i="1" dirty="0" smtClean="0">
                <a:solidFill>
                  <a:schemeClr val="accent2"/>
                </a:solidFill>
              </a:rPr>
              <a:t>level of formality</a:t>
            </a:r>
            <a:r>
              <a:rPr lang="en-US" sz="2300" b="1" dirty="0" smtClean="0">
                <a:solidFill>
                  <a:schemeClr val="accent2"/>
                </a:solidFill>
              </a:rPr>
              <a:t>] style.  Their use of [</a:t>
            </a:r>
            <a:r>
              <a:rPr lang="en-US" sz="2300" b="1" i="1" dirty="0" smtClean="0">
                <a:solidFill>
                  <a:schemeClr val="accent2"/>
                </a:solidFill>
              </a:rPr>
              <a:t>description</a:t>
            </a:r>
            <a:r>
              <a:rPr lang="en-US" sz="2300" b="1" dirty="0" smtClean="0">
                <a:solidFill>
                  <a:schemeClr val="accent2"/>
                </a:solidFill>
              </a:rPr>
              <a:t>] and [</a:t>
            </a:r>
            <a:r>
              <a:rPr lang="en-US" sz="2300" b="1" i="1" dirty="0" smtClean="0">
                <a:solidFill>
                  <a:schemeClr val="accent2"/>
                </a:solidFill>
              </a:rPr>
              <a:t>level of formality</a:t>
            </a:r>
            <a:r>
              <a:rPr lang="en-US" sz="2300" b="1" dirty="0" smtClean="0">
                <a:solidFill>
                  <a:schemeClr val="accent2"/>
                </a:solidFill>
              </a:rPr>
              <a:t>] language [</a:t>
            </a:r>
            <a:r>
              <a:rPr lang="en-US" sz="2300" b="1" i="1" dirty="0" smtClean="0">
                <a:solidFill>
                  <a:schemeClr val="accent2"/>
                </a:solidFill>
              </a:rPr>
              <a:t>achieves this specific purpose</a:t>
            </a:r>
            <a:r>
              <a:rPr lang="en-US" sz="2300" b="1" dirty="0" smtClean="0">
                <a:solidFill>
                  <a:schemeClr val="accent2"/>
                </a:solidFill>
              </a:rPr>
              <a:t>].”</a:t>
            </a:r>
          </a:p>
          <a:p>
            <a:pPr marL="457200" indent="-457200">
              <a:buFont typeface="+mj-lt"/>
              <a:buAutoNum type="arabicPeriod"/>
            </a:pPr>
            <a:endParaRPr lang="en-US" sz="2500" dirty="0">
              <a:solidFill>
                <a:schemeClr val="accent2"/>
              </a:solidFill>
            </a:endParaRPr>
          </a:p>
        </p:txBody>
      </p:sp>
    </p:spTree>
    <p:extLst>
      <p:ext uri="{BB962C8B-B14F-4D97-AF65-F5344CB8AC3E}">
        <p14:creationId xmlns:p14="http://schemas.microsoft.com/office/powerpoint/2010/main" val="40665110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2796</TotalTime>
  <Words>650</Words>
  <Application>Microsoft Office PowerPoint</Application>
  <PresentationFormat>On-screen Show (4:3)</PresentationFormat>
  <Paragraphs>106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Austin</vt:lpstr>
      <vt:lpstr>Do Now!</vt:lpstr>
      <vt:lpstr>INDEPENDENT READING</vt:lpstr>
      <vt:lpstr>Mini Lesson: Tone &amp; Diction</vt:lpstr>
      <vt:lpstr>TONE</vt:lpstr>
      <vt:lpstr>Words that describe TONE</vt:lpstr>
      <vt:lpstr>DICTION</vt:lpstr>
      <vt:lpstr>When assessing diction, first consider:  LEVEL OF FORMALITY</vt:lpstr>
      <vt:lpstr>Considerations for Analyzing Diction:</vt:lpstr>
      <vt:lpstr>How to Assess Diction &amp; Tone</vt:lpstr>
      <vt:lpstr>Together…</vt:lpstr>
      <vt:lpstr>Together…</vt:lpstr>
      <vt:lpstr>PowerPoint Presentation</vt:lpstr>
      <vt:lpstr>PowerPoint Presentation</vt:lpstr>
      <vt:lpstr>PowerPoint Presentation</vt:lpstr>
      <vt:lpstr>On Your Own…</vt:lpstr>
      <vt:lpstr>Homework</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 Lesson: Tone &amp; Diction</dc:title>
  <dc:creator>Shettle, Meghan</dc:creator>
  <cp:lastModifiedBy>Shettle, Meghan</cp:lastModifiedBy>
  <cp:revision>26</cp:revision>
  <cp:lastPrinted>2014-11-05T15:14:13Z</cp:lastPrinted>
  <dcterms:created xsi:type="dcterms:W3CDTF">2014-10-13T22:40:33Z</dcterms:created>
  <dcterms:modified xsi:type="dcterms:W3CDTF">2014-11-05T15:18:46Z</dcterms:modified>
</cp:coreProperties>
</file>